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593" r:id="rId3"/>
    <p:sldId id="449" r:id="rId4"/>
    <p:sldId id="256" r:id="rId5"/>
    <p:sldId id="257" r:id="rId6"/>
    <p:sldId id="258" r:id="rId7"/>
    <p:sldId id="259" r:id="rId8"/>
    <p:sldId id="260" r:id="rId9"/>
    <p:sldId id="261" r:id="rId10"/>
    <p:sldId id="262" r:id="rId11"/>
    <p:sldId id="263" r:id="rId12"/>
    <p:sldId id="265" r:id="rId13"/>
    <p:sldId id="264" r:id="rId14"/>
    <p:sldId id="266" r:id="rId15"/>
    <p:sldId id="267" r:id="rId16"/>
    <p:sldId id="268" r:id="rId17"/>
    <p:sldId id="271" r:id="rId18"/>
    <p:sldId id="305" r:id="rId19"/>
    <p:sldId id="592" r:id="rId20"/>
    <p:sldId id="590" r:id="rId21"/>
    <p:sldId id="275" r:id="rId22"/>
    <p:sldId id="277" r:id="rId23"/>
    <p:sldId id="278" r:id="rId24"/>
    <p:sldId id="279" r:id="rId25"/>
    <p:sldId id="280" r:id="rId26"/>
    <p:sldId id="282" r:id="rId27"/>
    <p:sldId id="281" r:id="rId28"/>
    <p:sldId id="303" r:id="rId29"/>
    <p:sldId id="283" r:id="rId30"/>
    <p:sldId id="642" r:id="rId31"/>
    <p:sldId id="643" r:id="rId32"/>
    <p:sldId id="644" r:id="rId33"/>
    <p:sldId id="645" r:id="rId34"/>
    <p:sldId id="646" r:id="rId35"/>
    <p:sldId id="284" r:id="rId36"/>
    <p:sldId id="285" r:id="rId37"/>
    <p:sldId id="594" r:id="rId38"/>
    <p:sldId id="595" r:id="rId39"/>
    <p:sldId id="596" r:id="rId40"/>
    <p:sldId id="597" r:id="rId41"/>
    <p:sldId id="598" r:id="rId42"/>
    <p:sldId id="599" r:id="rId43"/>
    <p:sldId id="287" r:id="rId44"/>
    <p:sldId id="600" r:id="rId45"/>
    <p:sldId id="601" r:id="rId46"/>
    <p:sldId id="602" r:id="rId47"/>
    <p:sldId id="603" r:id="rId48"/>
    <p:sldId id="604" r:id="rId49"/>
    <p:sldId id="605" r:id="rId50"/>
    <p:sldId id="606" r:id="rId51"/>
    <p:sldId id="289" r:id="rId52"/>
    <p:sldId id="607" r:id="rId53"/>
    <p:sldId id="608" r:id="rId54"/>
    <p:sldId id="609" r:id="rId55"/>
    <p:sldId id="610" r:id="rId56"/>
    <p:sldId id="611" r:id="rId57"/>
    <p:sldId id="290" r:id="rId58"/>
    <p:sldId id="612" r:id="rId59"/>
    <p:sldId id="614" r:id="rId60"/>
    <p:sldId id="286" r:id="rId61"/>
    <p:sldId id="613" r:id="rId62"/>
    <p:sldId id="616" r:id="rId63"/>
    <p:sldId id="617" r:id="rId64"/>
    <p:sldId id="618" r:id="rId65"/>
    <p:sldId id="619" r:id="rId66"/>
    <p:sldId id="620" r:id="rId67"/>
    <p:sldId id="621" r:id="rId68"/>
    <p:sldId id="622" r:id="rId69"/>
    <p:sldId id="623" r:id="rId70"/>
    <p:sldId id="624" r:id="rId71"/>
    <p:sldId id="295" r:id="rId72"/>
    <p:sldId id="626" r:id="rId73"/>
    <p:sldId id="627" r:id="rId74"/>
    <p:sldId id="297" r:id="rId75"/>
    <p:sldId id="628" r:id="rId76"/>
    <p:sldId id="629" r:id="rId77"/>
    <p:sldId id="630" r:id="rId78"/>
    <p:sldId id="631" r:id="rId79"/>
    <p:sldId id="632" r:id="rId80"/>
    <p:sldId id="633" r:id="rId81"/>
    <p:sldId id="634" r:id="rId82"/>
    <p:sldId id="635" r:id="rId83"/>
    <p:sldId id="636" r:id="rId84"/>
    <p:sldId id="637" r:id="rId85"/>
    <p:sldId id="299" r:id="rId86"/>
    <p:sldId id="638" r:id="rId87"/>
    <p:sldId id="639" r:id="rId88"/>
    <p:sldId id="640" r:id="rId89"/>
    <p:sldId id="301" r:id="rId90"/>
    <p:sldId id="641" r:id="rId91"/>
    <p:sldId id="304" r:id="rId92"/>
    <p:sldId id="302" r:id="rId93"/>
    <p:sldId id="276" r:id="rId9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0662" autoAdjust="0"/>
    <p:restoredTop sz="94660"/>
  </p:normalViewPr>
  <p:slideViewPr>
    <p:cSldViewPr snapToGrid="0">
      <p:cViewPr varScale="1">
        <p:scale>
          <a:sx n="55" d="100"/>
          <a:sy n="55" d="100"/>
        </p:scale>
        <p:origin x="44" y="272"/>
      </p:cViewPr>
      <p:guideLst/>
    </p:cSldViewPr>
  </p:slideViewPr>
  <p:notesTextViewPr>
    <p:cViewPr>
      <p:scale>
        <a:sx n="1" d="1"/>
        <a:sy n="1" d="1"/>
      </p:scale>
      <p:origin x="0" y="0"/>
    </p:cViewPr>
  </p:notesTextViewPr>
  <p:sorterViewPr>
    <p:cViewPr varScale="1">
      <p:scale>
        <a:sx n="1" d="1"/>
        <a:sy n="1" d="1"/>
      </p:scale>
      <p:origin x="0" y="-33156"/>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slide" Target="slides/slide82.xml"/><Relationship Id="rId89" Type="http://schemas.openxmlformats.org/officeDocument/2006/relationships/slide" Target="slides/slide87.xml"/><Relationship Id="rId97"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slide" Target="slides/slide85.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slide" Target="slides/slide80.xml"/><Relationship Id="rId90" Type="http://schemas.openxmlformats.org/officeDocument/2006/relationships/slide" Target="slides/slide88.xml"/><Relationship Id="rId95" Type="http://schemas.openxmlformats.org/officeDocument/2006/relationships/presProps" Target="presProps.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slide" Target="slides/slide83.xml"/><Relationship Id="rId93" Type="http://schemas.openxmlformats.org/officeDocument/2006/relationships/slide" Target="slides/slide91.xml"/><Relationship Id="rId98"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slide" Target="slides/slide81.xml"/><Relationship Id="rId88" Type="http://schemas.openxmlformats.org/officeDocument/2006/relationships/slide" Target="slides/slide86.xml"/><Relationship Id="rId91" Type="http://schemas.openxmlformats.org/officeDocument/2006/relationships/slide" Target="slides/slide89.xml"/><Relationship Id="rId9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2823AD5-9303-4E7D-AFAB-B210F5E39482}" type="datetimeFigureOut">
              <a:rPr lang="en-GB" smtClean="0"/>
              <a:t>20/11/2018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3410034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23AD5-9303-4E7D-AFAB-B210F5E39482}" type="datetimeFigureOut">
              <a:rPr lang="en-GB" smtClean="0"/>
              <a:t>20/11/2018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2363286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23AD5-9303-4E7D-AFAB-B210F5E39482}" type="datetimeFigureOut">
              <a:rPr lang="en-GB" smtClean="0"/>
              <a:t>20/11/2018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3864558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ing and Body">
    <p:spTree>
      <p:nvGrpSpPr>
        <p:cNvPr id="1" name=""/>
        <p:cNvGrpSpPr/>
        <p:nvPr/>
      </p:nvGrpSpPr>
      <p:grpSpPr>
        <a:xfrm>
          <a:off x="0" y="0"/>
          <a:ext cx="0" cy="0"/>
          <a:chOff x="0" y="0"/>
          <a:chExt cx="0" cy="0"/>
        </a:xfrm>
      </p:grpSpPr>
      <p:sp>
        <p:nvSpPr>
          <p:cNvPr id="8" name="Text Placeholder 7"/>
          <p:cNvSpPr>
            <a:spLocks noGrp="1"/>
          </p:cNvSpPr>
          <p:nvPr>
            <p:ph type="body" sz="quarter" idx="12"/>
          </p:nvPr>
        </p:nvSpPr>
        <p:spPr>
          <a:xfrm>
            <a:off x="2401824" y="1828800"/>
            <a:ext cx="9589093" cy="4737100"/>
          </a:xfrm>
          <a:prstGeom prst="rect">
            <a:avLst/>
          </a:prstGeom>
        </p:spPr>
        <p:txBody>
          <a:bodyPr/>
          <a:lstStyle>
            <a:lvl1pPr>
              <a:defRPr sz="2400"/>
            </a:lvl1pPr>
            <a:lvl2pPr>
              <a:defRPr sz="1800"/>
            </a:lvl2pPr>
            <a:lvl3pPr>
              <a:defRPr sz="1600"/>
            </a:lvl3pPr>
            <a:lvl4pPr>
              <a:defRPr sz="1400"/>
            </a:lvl4pPr>
            <a:lvl5pPr>
              <a:defRPr sz="1400"/>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itle 1"/>
          <p:cNvSpPr>
            <a:spLocks noGrp="1"/>
          </p:cNvSpPr>
          <p:nvPr>
            <p:ph type="title"/>
          </p:nvPr>
        </p:nvSpPr>
        <p:spPr>
          <a:xfrm>
            <a:off x="2401824" y="256973"/>
            <a:ext cx="9589093" cy="715794"/>
          </a:xfrm>
          <a:prstGeom prst="rect">
            <a:avLst/>
          </a:prstGeom>
        </p:spPr>
        <p:txBody>
          <a:bodyPr lIns="82945" tIns="41473" rIns="82945" bIns="41473"/>
          <a:lstStyle>
            <a:lvl1pPr algn="l">
              <a:defRPr sz="3600" b="1"/>
            </a:lvl1pPr>
          </a:lstStyle>
          <a:p>
            <a:endParaRPr lang="en-US" dirty="0"/>
          </a:p>
        </p:txBody>
      </p:sp>
    </p:spTree>
    <p:extLst>
      <p:ext uri="{BB962C8B-B14F-4D97-AF65-F5344CB8AC3E}">
        <p14:creationId xmlns:p14="http://schemas.microsoft.com/office/powerpoint/2010/main" val="33318592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pPr defTabSz="914400"/>
            <a:fld id="{6C06815B-FADA-41B6-BEC6-DBF82FDA63F0}" type="datetimeFigureOut">
              <a:rPr lang="en-US" smtClean="0">
                <a:solidFill>
                  <a:prstClr val="black">
                    <a:tint val="75000"/>
                  </a:prstClr>
                </a:solidFill>
              </a:rPr>
              <a:pPr defTabSz="914400"/>
              <a:t>11/20/2018</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defTabSz="914400"/>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defTabSz="914400"/>
            <a:fld id="{DAC14D35-AEB6-44A8-84FE-1626711A7355}" type="slidenum">
              <a:rPr lang="en-US" smtClean="0">
                <a:solidFill>
                  <a:prstClr val="black">
                    <a:tint val="75000"/>
                  </a:prstClr>
                </a:solidFill>
              </a:rPr>
              <a:pPr defTabSz="914400"/>
              <a:t>‹#›</a:t>
            </a:fld>
            <a:endParaRPr lang="en-US">
              <a:solidFill>
                <a:prstClr val="black">
                  <a:tint val="75000"/>
                </a:prstClr>
              </a:solidFill>
            </a:endParaRPr>
          </a:p>
        </p:txBody>
      </p:sp>
    </p:spTree>
    <p:extLst>
      <p:ext uri="{BB962C8B-B14F-4D97-AF65-F5344CB8AC3E}">
        <p14:creationId xmlns:p14="http://schemas.microsoft.com/office/powerpoint/2010/main" val="1045294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2823AD5-9303-4E7D-AFAB-B210F5E39482}" type="datetimeFigureOut">
              <a:rPr lang="en-GB" smtClean="0"/>
              <a:t>20/11/2018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2774482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2823AD5-9303-4E7D-AFAB-B210F5E39482}" type="datetimeFigureOut">
              <a:rPr lang="en-GB" smtClean="0"/>
              <a:t>20/11/2018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2438171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2823AD5-9303-4E7D-AFAB-B210F5E39482}" type="datetimeFigureOut">
              <a:rPr lang="en-GB" smtClean="0"/>
              <a:t>20/11/2018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1759127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2823AD5-9303-4E7D-AFAB-B210F5E39482}" type="datetimeFigureOut">
              <a:rPr lang="en-GB" smtClean="0"/>
              <a:t>20/11/2018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3333921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2823AD5-9303-4E7D-AFAB-B210F5E39482}" type="datetimeFigureOut">
              <a:rPr lang="en-GB" smtClean="0"/>
              <a:t>20/11/2018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4555899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823AD5-9303-4E7D-AFAB-B210F5E39482}" type="datetimeFigureOut">
              <a:rPr lang="en-GB" smtClean="0"/>
              <a:t>20/11/2018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21901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823AD5-9303-4E7D-AFAB-B210F5E39482}" type="datetimeFigureOut">
              <a:rPr lang="en-GB" smtClean="0"/>
              <a:t>20/11/2018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19899440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2823AD5-9303-4E7D-AFAB-B210F5E39482}" type="datetimeFigureOut">
              <a:rPr lang="en-GB" smtClean="0"/>
              <a:t>20/11/2018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F36B30-69B6-452C-8A05-48214CEA51E5}" type="slidenum">
              <a:rPr lang="en-GB" smtClean="0"/>
              <a:t>‹#›</a:t>
            </a:fld>
            <a:endParaRPr lang="en-GB"/>
          </a:p>
        </p:txBody>
      </p:sp>
    </p:spTree>
    <p:extLst>
      <p:ext uri="{BB962C8B-B14F-4D97-AF65-F5344CB8AC3E}">
        <p14:creationId xmlns:p14="http://schemas.microsoft.com/office/powerpoint/2010/main" val="892722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823AD5-9303-4E7D-AFAB-B210F5E39482}" type="datetimeFigureOut">
              <a:rPr lang="en-GB" smtClean="0"/>
              <a:t>20/11/2018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F36B30-69B6-452C-8A05-48214CEA51E5}" type="slidenum">
              <a:rPr lang="en-GB" smtClean="0"/>
              <a:t>‹#›</a:t>
            </a:fld>
            <a:endParaRPr lang="en-GB"/>
          </a:p>
        </p:txBody>
      </p:sp>
    </p:spTree>
    <p:extLst>
      <p:ext uri="{BB962C8B-B14F-4D97-AF65-F5344CB8AC3E}">
        <p14:creationId xmlns:p14="http://schemas.microsoft.com/office/powerpoint/2010/main" val="335818069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06815B-FADA-41B6-BEC6-DBF82FDA63F0}" type="datetimeFigureOut">
              <a:rPr lang="en-US" smtClean="0"/>
              <a:pPr/>
              <a:t>11/20/2018</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C14D35-AEB6-44A8-84FE-1626711A7355}" type="slidenum">
              <a:rPr lang="en-US" smtClean="0"/>
              <a:pPr/>
              <a:t>‹#›</a:t>
            </a:fld>
            <a:endParaRPr lang="en-US"/>
          </a:p>
        </p:txBody>
      </p:sp>
    </p:spTree>
    <p:extLst>
      <p:ext uri="{BB962C8B-B14F-4D97-AF65-F5344CB8AC3E}">
        <p14:creationId xmlns:p14="http://schemas.microsoft.com/office/powerpoint/2010/main" val="971892436"/>
      </p:ext>
    </p:extLst>
  </p:cSld>
  <p:clrMap bg1="lt1" tx1="dk1" bg2="lt2" tx2="dk2" accent1="accent1" accent2="accent2" accent3="accent3" accent4="accent4" accent5="accent5" accent6="accent6" hlink="hlink" folHlink="folHlink"/>
  <p:sldLayoutIdLst>
    <p:sldLayoutId id="2147483674"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3762887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97983" y="2538383"/>
            <a:ext cx="7674735"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The lap of Jesus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was safe because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it was a place of </a:t>
            </a:r>
            <a:r>
              <a:rPr lang="en-US" sz="7200" dirty="0">
                <a:solidFill>
                  <a:srgbClr val="FFFF00"/>
                </a:solidFill>
                <a:effectLst>
                  <a:outerShdw blurRad="38100" dist="38100" dir="2700000" algn="tl">
                    <a:srgbClr val="000000">
                      <a:alpha val="43137"/>
                    </a:srgbClr>
                  </a:outerShdw>
                </a:effectLst>
                <a:latin typeface="Californian FB" panose="0207040306080B030204" pitchFamily="18" charset="0"/>
              </a:rPr>
              <a:t>acceptance.</a:t>
            </a:r>
            <a:endParaRPr lang="en-GB" sz="7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88325741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1686468" y="2538383"/>
            <a:ext cx="6684799"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Are our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churches welcoming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and accepting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of children?</a:t>
            </a:r>
            <a:endParaRPr lang="en-GB" sz="7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1925215042"/>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97983" y="2538383"/>
            <a:ext cx="7674735"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The lap of Jesus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was safe because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it was a place of </a:t>
            </a:r>
            <a:r>
              <a:rPr lang="en-US" sz="7200" dirty="0">
                <a:solidFill>
                  <a:srgbClr val="FFFF00"/>
                </a:solidFill>
                <a:effectLst>
                  <a:outerShdw blurRad="38100" dist="38100" dir="2700000" algn="tl">
                    <a:srgbClr val="000000">
                      <a:alpha val="43137"/>
                    </a:srgbClr>
                  </a:outerShdw>
                </a:effectLst>
                <a:latin typeface="Californian FB" panose="0207040306080B030204" pitchFamily="18" charset="0"/>
              </a:rPr>
              <a:t>affirmation.</a:t>
            </a:r>
            <a:endParaRPr lang="en-GB" sz="7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4208628493"/>
      </p:ext>
    </p:extLst>
  </p:cSld>
  <p:clrMapOvr>
    <a:overrideClrMapping bg1="dk1" tx1="lt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97983" y="2538383"/>
            <a:ext cx="6684799"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Are our churches and schools safe places that affirm the value and worth of our children? </a:t>
            </a:r>
            <a:endParaRPr lang="en-GB" sz="7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982992290"/>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97983" y="2538383"/>
            <a:ext cx="7674735"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The lap of Jesus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was safe because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it was a place of </a:t>
            </a:r>
            <a:r>
              <a:rPr lang="en-US" sz="7200" dirty="0">
                <a:solidFill>
                  <a:srgbClr val="FFFF00"/>
                </a:solidFill>
                <a:effectLst>
                  <a:outerShdw blurRad="38100" dist="38100" dir="2700000" algn="tl">
                    <a:srgbClr val="000000">
                      <a:alpha val="43137"/>
                    </a:srgbClr>
                  </a:outerShdw>
                </a:effectLst>
                <a:latin typeface="Californian FB" panose="0207040306080B030204" pitchFamily="18" charset="0"/>
              </a:rPr>
              <a:t>blessing.</a:t>
            </a:r>
            <a:endParaRPr lang="en-GB" sz="7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466623675"/>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227527" y="2654293"/>
            <a:ext cx="7784615" cy="1325563"/>
          </a:xfrm>
        </p:spPr>
        <p:txBody>
          <a:bodyPr>
            <a:noAutofit/>
          </a:bodyPr>
          <a:lstStyle/>
          <a:p>
            <a:r>
              <a:rPr lang="en-US" sz="6400" dirty="0">
                <a:solidFill>
                  <a:srgbClr val="FFC000"/>
                </a:solidFill>
                <a:effectLst>
                  <a:outerShdw blurRad="38100" dist="38100" dir="2700000" algn="tl">
                    <a:srgbClr val="000000">
                      <a:alpha val="43137"/>
                    </a:srgbClr>
                  </a:outerShdw>
                </a:effectLst>
                <a:latin typeface="Californian FB" panose="0207040306080B030204" pitchFamily="18" charset="0"/>
              </a:rPr>
              <a:t>Are our churches safe places where children receive a blessing and are blessed by our intentional watch care for their protection?</a:t>
            </a:r>
            <a:endParaRPr lang="en-GB" sz="64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479642987"/>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096000" y="2268395"/>
            <a:ext cx="5809504" cy="2889114"/>
          </a:xfrm>
        </p:spPr>
        <p:txBody>
          <a:bodyPr vert="horz" lIns="91440" tIns="45720" rIns="91440" bIns="45720" rtlCol="0" anchor="b">
            <a:noAutofit/>
          </a:bodyPr>
          <a:lstStyle/>
          <a:p>
            <a:pPr algn="ctr"/>
            <a:r>
              <a:rPr lang="en-US" sz="9600" kern="1200" dirty="0">
                <a:solidFill>
                  <a:srgbClr val="FFC000"/>
                </a:solidFill>
                <a:effectLst>
                  <a:outerShdw blurRad="38100" dist="38100" dir="2700000" algn="tl">
                    <a:srgbClr val="000000">
                      <a:alpha val="43137"/>
                    </a:srgbClr>
                  </a:outerShdw>
                </a:effectLst>
                <a:latin typeface="Californian FB" panose="0207040306080B030204" pitchFamily="18" charset="0"/>
              </a:rPr>
              <a:t>Policies and Procedures</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2624138137"/>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443536" y="2371242"/>
            <a:ext cx="5327561" cy="2889114"/>
          </a:xfrm>
        </p:spPr>
        <p:txBody>
          <a:bodyPr vert="horz" lIns="91440" tIns="45720" rIns="91440" bIns="45720" rtlCol="0" anchor="b">
            <a:noAutofit/>
          </a:bodyPr>
          <a:lstStyle/>
          <a:p>
            <a:pPr algn="ctr"/>
            <a:r>
              <a:rPr lang="en-US" sz="8800" kern="1200" dirty="0">
                <a:solidFill>
                  <a:srgbClr val="FFC000"/>
                </a:solidFill>
                <a:effectLst>
                  <a:outerShdw blurRad="38100" dist="38100" dir="2700000" algn="tl">
                    <a:srgbClr val="000000">
                      <a:alpha val="43137"/>
                    </a:srgbClr>
                  </a:outerShdw>
                </a:effectLst>
                <a:latin typeface="Californian FB" panose="0207040306080B030204" pitchFamily="18" charset="0"/>
              </a:rPr>
              <a:t>The Goal of Policies and Procedures</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1600855741"/>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103031"/>
            <a:ext cx="6654432" cy="6658377"/>
          </a:xfrm>
        </p:spPr>
        <p:txBody>
          <a:bodyPr anchor="t">
            <a:noAutofit/>
          </a:bodyPr>
          <a:lstStyle/>
          <a:p>
            <a:pPr marL="0" indent="0" algn="ctr">
              <a:buNone/>
            </a:pPr>
            <a:r>
              <a:rPr lang="en-GB" sz="8000" dirty="0">
                <a:solidFill>
                  <a:srgbClr val="FFC000"/>
                </a:solidFill>
                <a:effectLst>
                  <a:outerShdw blurRad="38100" dist="38100" dir="2700000" algn="tl">
                    <a:srgbClr val="000000">
                      <a:alpha val="43137"/>
                    </a:srgbClr>
                  </a:outerShdw>
                </a:effectLst>
                <a:latin typeface="Californian FB" panose="0207040306080B030204" pitchFamily="18" charset="0"/>
              </a:rPr>
              <a:t>To implement Child Safety Prevention Principles:</a:t>
            </a:r>
          </a:p>
        </p:txBody>
      </p:sp>
    </p:spTree>
    <p:extLst>
      <p:ext uri="{BB962C8B-B14F-4D97-AF65-F5344CB8AC3E}">
        <p14:creationId xmlns:p14="http://schemas.microsoft.com/office/powerpoint/2010/main" val="1351029815"/>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Freeform: Shape 13">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4">
            <a:extLst>
              <a:ext uri="{FF2B5EF4-FFF2-40B4-BE49-F238E27FC236}">
                <a16:creationId xmlns:a16="http://schemas.microsoft.com/office/drawing/2014/main" id="{6D69CFD5-4BC5-4C10-AA1D-3D41080AB9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 name="Text Placeholder 1"/>
          <p:cNvSpPr>
            <a:spLocks noGrp="1"/>
          </p:cNvSpPr>
          <p:nvPr>
            <p:ph idx="1"/>
          </p:nvPr>
        </p:nvSpPr>
        <p:spPr>
          <a:xfrm>
            <a:off x="4478953" y="442453"/>
            <a:ext cx="8657303" cy="6400799"/>
          </a:xfrm>
        </p:spPr>
        <p:txBody>
          <a:bodyPr anchor="t">
            <a:normAutofit/>
          </a:bodyPr>
          <a:lstStyle/>
          <a:p>
            <a:pPr marL="0" indent="0" algn="ctr">
              <a:buNone/>
            </a:pPr>
            <a:r>
              <a:rPr lang="en-US" sz="1800" dirty="0">
                <a:sym typeface="Wingdings" panose="05000000000000000000" pitchFamily="2" charset="2"/>
              </a:rPr>
              <a:t>  </a:t>
            </a:r>
            <a:r>
              <a:rPr lang="en-US" sz="5400" dirty="0">
                <a:solidFill>
                  <a:srgbClr val="00B050"/>
                </a:solidFill>
                <a:sym typeface="Wingdings" panose="05000000000000000000" pitchFamily="2" charset="2"/>
              </a:rPr>
              <a:t></a:t>
            </a:r>
            <a:r>
              <a:rPr lang="en-US" sz="1800" dirty="0">
                <a:effectLst>
                  <a:outerShdw blurRad="38100" dist="38100" dir="2700000" algn="tl">
                    <a:srgbClr val="000000">
                      <a:alpha val="43137"/>
                    </a:srgbClr>
                  </a:outerShdw>
                </a:effectLst>
                <a:sym typeface="Wingdings" panose="05000000000000000000" pitchFamily="2" charset="2"/>
              </a:rPr>
              <a:t>	   </a:t>
            </a:r>
          </a:p>
          <a:p>
            <a:pPr marL="0" indent="0" algn="ctr">
              <a:buNone/>
            </a:pPr>
            <a:r>
              <a:rPr lang="en-US" sz="5400" dirty="0">
                <a:effectLst>
                  <a:outerShdw blurRad="38100" dist="38100" dir="2700000" algn="tl">
                    <a:srgbClr val="000000">
                      <a:alpha val="43137"/>
                    </a:srgbClr>
                  </a:outerShdw>
                </a:effectLst>
                <a:latin typeface="Californian FB" panose="0207040306080B030204" pitchFamily="18" charset="0"/>
              </a:rPr>
              <a:t>Increase Accountability</a:t>
            </a:r>
          </a:p>
          <a:p>
            <a:pPr marL="0" indent="0" algn="ctr">
              <a:buNone/>
            </a:pPr>
            <a:r>
              <a:rPr lang="en-US" sz="5400" dirty="0">
                <a:solidFill>
                  <a:srgbClr val="FF0000"/>
                </a:solidFill>
                <a:effectLst>
                  <a:outerShdw blurRad="38100" dist="38100" dir="2700000" algn="tl">
                    <a:srgbClr val="000000">
                      <a:alpha val="43137"/>
                    </a:srgbClr>
                  </a:outerShdw>
                </a:effectLst>
                <a:latin typeface="Californian FB" panose="0207040306080B030204" pitchFamily="18" charset="0"/>
                <a:sym typeface="Wingdings" panose="05000000000000000000" pitchFamily="2" charset="2"/>
              </a:rPr>
              <a:t>  </a:t>
            </a:r>
            <a:r>
              <a:rPr lang="en-US" sz="5400" dirty="0">
                <a:effectLst>
                  <a:outerShdw blurRad="38100" dist="38100" dir="2700000" algn="tl">
                    <a:srgbClr val="000000">
                      <a:alpha val="43137"/>
                    </a:srgbClr>
                  </a:outerShdw>
                </a:effectLst>
                <a:latin typeface="Californian FB" panose="0207040306080B030204" pitchFamily="18" charset="0"/>
                <a:sym typeface="Wingdings" panose="05000000000000000000" pitchFamily="2" charset="2"/>
              </a:rPr>
              <a:t>	</a:t>
            </a:r>
          </a:p>
          <a:p>
            <a:pPr marL="0" indent="0" algn="ctr">
              <a:buNone/>
            </a:pPr>
            <a:r>
              <a:rPr lang="en-US" sz="5400" dirty="0">
                <a:effectLst>
                  <a:outerShdw blurRad="38100" dist="38100" dir="2700000" algn="tl">
                    <a:srgbClr val="000000">
                      <a:alpha val="43137"/>
                    </a:srgbClr>
                  </a:outerShdw>
                </a:effectLst>
                <a:latin typeface="Californian FB" panose="0207040306080B030204" pitchFamily="18" charset="0"/>
              </a:rPr>
              <a:t>Decrease Isolation </a:t>
            </a:r>
          </a:p>
          <a:p>
            <a:pPr marL="0" indent="0" algn="ctr">
              <a:buNone/>
            </a:pPr>
            <a:r>
              <a:rPr lang="en-US" sz="5400" dirty="0">
                <a:solidFill>
                  <a:srgbClr val="00B0F0"/>
                </a:solidFill>
                <a:effectLst>
                  <a:outerShdw blurRad="38100" dist="38100" dir="2700000" algn="tl">
                    <a:srgbClr val="000000">
                      <a:alpha val="43137"/>
                    </a:srgbClr>
                  </a:outerShdw>
                </a:effectLst>
                <a:latin typeface="Californian FB" panose="0207040306080B030204" pitchFamily="18" charset="0"/>
                <a:sym typeface="Wingdings" panose="05000000000000000000" pitchFamily="2" charset="2"/>
              </a:rPr>
              <a:t></a:t>
            </a:r>
            <a:r>
              <a:rPr lang="en-US" sz="5400" dirty="0">
                <a:effectLst>
                  <a:outerShdw blurRad="38100" dist="38100" dir="2700000" algn="tl">
                    <a:srgbClr val="000000">
                      <a:alpha val="43137"/>
                    </a:srgbClr>
                  </a:outerShdw>
                </a:effectLst>
                <a:latin typeface="Californian FB" panose="0207040306080B030204" pitchFamily="18" charset="0"/>
                <a:sym typeface="Wingdings" panose="05000000000000000000" pitchFamily="2" charset="2"/>
              </a:rPr>
              <a:t> </a:t>
            </a:r>
          </a:p>
          <a:p>
            <a:pPr marL="0" indent="0" algn="ctr">
              <a:buNone/>
            </a:pPr>
            <a:r>
              <a:rPr lang="en-US" sz="5400" dirty="0">
                <a:effectLst>
                  <a:outerShdw blurRad="38100" dist="38100" dir="2700000" algn="tl">
                    <a:srgbClr val="000000">
                      <a:alpha val="43137"/>
                    </a:srgbClr>
                  </a:outerShdw>
                </a:effectLst>
                <a:latin typeface="Californian FB" panose="0207040306080B030204" pitchFamily="18" charset="0"/>
              </a:rPr>
              <a:t>Balance of Power </a:t>
            </a:r>
          </a:p>
        </p:txBody>
      </p:sp>
    </p:spTree>
    <p:extLst>
      <p:ext uri="{BB962C8B-B14F-4D97-AF65-F5344CB8AC3E}">
        <p14:creationId xmlns:p14="http://schemas.microsoft.com/office/powerpoint/2010/main" val="181814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A9F0C9-32D7-4648-9471-5E65B20006B9}"/>
              </a:ext>
            </a:extLst>
          </p:cNvPr>
          <p:cNvSpPr>
            <a:spLocks noGrp="1"/>
          </p:cNvSpPr>
          <p:nvPr>
            <p:ph type="ctrTitle"/>
          </p:nvPr>
        </p:nvSpPr>
        <p:spPr>
          <a:xfrm>
            <a:off x="433136" y="5091762"/>
            <a:ext cx="7834193" cy="1264588"/>
          </a:xfrm>
        </p:spPr>
        <p:txBody>
          <a:bodyPr anchor="ctr">
            <a:noAutofit/>
          </a:bodyPr>
          <a:lstStyle/>
          <a:p>
            <a:pPr algn="r">
              <a:lnSpc>
                <a:spcPct val="90000"/>
              </a:lnSpc>
            </a:pPr>
            <a:r>
              <a:rPr lang="en-US" sz="5400" dirty="0">
                <a:effectLst>
                  <a:outerShdw blurRad="38100" dist="38100" dir="2700000" algn="tl">
                    <a:srgbClr val="000000">
                      <a:alpha val="43137"/>
                    </a:srgbClr>
                  </a:outerShdw>
                </a:effectLst>
                <a:latin typeface="Gill Sans MT" panose="020B0502020104020203" pitchFamily="34" charset="0"/>
              </a:rPr>
              <a:t>Sanga </a:t>
            </a:r>
            <a:br>
              <a:rPr lang="en-US" sz="5400" dirty="0">
                <a:effectLst>
                  <a:outerShdw blurRad="38100" dist="38100" dir="2700000" algn="tl">
                    <a:srgbClr val="000000">
                      <a:alpha val="43137"/>
                    </a:srgbClr>
                  </a:outerShdw>
                </a:effectLst>
                <a:latin typeface="Gill Sans MT" panose="020B0502020104020203" pitchFamily="34" charset="0"/>
              </a:rPr>
            </a:br>
            <a:r>
              <a:rPr lang="en-US" sz="5400" dirty="0" err="1">
                <a:effectLst>
                  <a:outerShdw blurRad="38100" dist="38100" dir="2700000" algn="tl">
                    <a:srgbClr val="000000">
                      <a:alpha val="43137"/>
                    </a:srgbClr>
                  </a:outerShdw>
                </a:effectLst>
                <a:latin typeface="Gill Sans MT" panose="020B0502020104020203" pitchFamily="34" charset="0"/>
              </a:rPr>
              <a:t>Sanga</a:t>
            </a:r>
            <a:r>
              <a:rPr lang="en-US" sz="5400" dirty="0">
                <a:effectLst>
                  <a:outerShdw blurRad="38100" dist="38100" dir="2700000" algn="tl">
                    <a:srgbClr val="000000">
                      <a:alpha val="43137"/>
                    </a:srgbClr>
                  </a:outerShdw>
                </a:effectLst>
                <a:latin typeface="Gill Sans MT" panose="020B0502020104020203" pitchFamily="34" charset="0"/>
              </a:rPr>
              <a:t> </a:t>
            </a:r>
            <a:r>
              <a:rPr lang="en-US" sz="5400" dirty="0" smtClean="0">
                <a:effectLst>
                  <a:outerShdw blurRad="38100" dist="38100" dir="2700000" algn="tl">
                    <a:srgbClr val="000000">
                      <a:alpha val="43137"/>
                    </a:srgbClr>
                  </a:outerShdw>
                </a:effectLst>
                <a:latin typeface="Gill Sans MT" panose="020B0502020104020203" pitchFamily="34" charset="0"/>
              </a:rPr>
              <a:t>Pastors’ </a:t>
            </a:r>
            <a:r>
              <a:rPr lang="en-US" sz="5400" dirty="0">
                <a:effectLst>
                  <a:outerShdw blurRad="38100" dist="38100" dir="2700000" algn="tl">
                    <a:srgbClr val="000000">
                      <a:alpha val="43137"/>
                    </a:srgbClr>
                  </a:outerShdw>
                </a:effectLst>
                <a:latin typeface="Gill Sans MT" panose="020B0502020104020203" pitchFamily="34" charset="0"/>
              </a:rPr>
              <a:t/>
            </a:r>
            <a:br>
              <a:rPr lang="en-US" sz="5400" dirty="0">
                <a:effectLst>
                  <a:outerShdw blurRad="38100" dist="38100" dir="2700000" algn="tl">
                    <a:srgbClr val="000000">
                      <a:alpha val="43137"/>
                    </a:srgbClr>
                  </a:outerShdw>
                </a:effectLst>
                <a:latin typeface="Gill Sans MT" panose="020B0502020104020203" pitchFamily="34" charset="0"/>
              </a:rPr>
            </a:br>
            <a:r>
              <a:rPr lang="en-US" sz="5400" dirty="0">
                <a:effectLst>
                  <a:outerShdw blurRad="38100" dist="38100" dir="2700000" algn="tl">
                    <a:srgbClr val="000000">
                      <a:alpha val="43137"/>
                    </a:srgbClr>
                  </a:outerShdw>
                </a:effectLst>
                <a:latin typeface="Gill Sans MT" panose="020B0502020104020203" pitchFamily="34" charset="0"/>
              </a:rPr>
              <a:t>Conference</a:t>
            </a:r>
            <a:endParaRPr lang="en-GB" sz="5400" dirty="0">
              <a:effectLst>
                <a:outerShdw blurRad="38100" dist="38100" dir="2700000" algn="tl">
                  <a:srgbClr val="000000">
                    <a:alpha val="43137"/>
                  </a:srgbClr>
                </a:outerShdw>
              </a:effectLst>
              <a:latin typeface="Gill Sans MT" panose="020B0502020104020203" pitchFamily="34" charset="0"/>
            </a:endParaRPr>
          </a:p>
        </p:txBody>
      </p:sp>
      <p:sp>
        <p:nvSpPr>
          <p:cNvPr id="3" name="Subtitle 2">
            <a:extLst>
              <a:ext uri="{FF2B5EF4-FFF2-40B4-BE49-F238E27FC236}">
                <a16:creationId xmlns:a16="http://schemas.microsoft.com/office/drawing/2014/main" id="{BE9EF3B6-673D-4C45-A23A-A9F961E3A7D2}"/>
              </a:ext>
            </a:extLst>
          </p:cNvPr>
          <p:cNvSpPr>
            <a:spLocks noGrp="1"/>
          </p:cNvSpPr>
          <p:nvPr>
            <p:ph type="subTitle" idx="1"/>
          </p:nvPr>
        </p:nvSpPr>
        <p:spPr>
          <a:xfrm>
            <a:off x="8499107" y="5091763"/>
            <a:ext cx="2974207" cy="1264587"/>
          </a:xfrm>
        </p:spPr>
        <p:txBody>
          <a:bodyPr anchor="ctr">
            <a:normAutofit/>
          </a:bodyPr>
          <a:lstStyle/>
          <a:p>
            <a:pPr algn="l">
              <a:spcBef>
                <a:spcPts val="0"/>
              </a:spcBef>
              <a:spcAft>
                <a:spcPts val="600"/>
              </a:spcAft>
            </a:pPr>
            <a:r>
              <a:rPr lang="en-US" sz="2000" dirty="0">
                <a:effectLst>
                  <a:outerShdw blurRad="38100" dist="38100" dir="2700000" algn="tl">
                    <a:srgbClr val="000000">
                      <a:alpha val="43137"/>
                    </a:srgbClr>
                  </a:outerShdw>
                </a:effectLst>
                <a:latin typeface="Gill Sans MT" panose="020B0502020104020203" pitchFamily="34" charset="0"/>
              </a:rPr>
              <a:t>Presenter, Phil Morrison</a:t>
            </a:r>
            <a:endParaRPr lang="en-GB" sz="2000" dirty="0">
              <a:effectLst>
                <a:outerShdw blurRad="38100" dist="38100" dir="2700000" algn="tl">
                  <a:srgbClr val="000000">
                    <a:alpha val="43137"/>
                  </a:srgbClr>
                </a:outerShdw>
              </a:effectLst>
              <a:latin typeface="Gill Sans MT" panose="020B0502020104020203" pitchFamily="34" charset="0"/>
            </a:endParaRPr>
          </a:p>
        </p:txBody>
      </p:sp>
      <p:pic>
        <p:nvPicPr>
          <p:cNvPr id="5" name="Picture 4" descr="A group of people standing in a room&#10;&#10;Description generated with very high confidence">
            <a:extLst>
              <a:ext uri="{FF2B5EF4-FFF2-40B4-BE49-F238E27FC236}">
                <a16:creationId xmlns:a16="http://schemas.microsoft.com/office/drawing/2014/main" id="{0760E6A4-E4E0-40B5-B2EE-22365388D76A}"/>
              </a:ext>
            </a:extLst>
          </p:cNvPr>
          <p:cNvPicPr>
            <a:picLocks noChangeAspect="1"/>
          </p:cNvPicPr>
          <p:nvPr/>
        </p:nvPicPr>
        <p:blipFill rotWithShape="1">
          <a:blip r:embed="rId2">
            <a:extLst>
              <a:ext uri="{28A0092B-C50C-407E-A947-70E740481C1C}">
                <a14:useLocalDpi xmlns:a14="http://schemas.microsoft.com/office/drawing/2010/main" val="0"/>
              </a:ext>
            </a:extLst>
          </a:blip>
          <a:srcRect t="43820"/>
          <a:stretch/>
        </p:blipFill>
        <p:spPr>
          <a:xfrm>
            <a:off x="-3983" y="10"/>
            <a:ext cx="12192000" cy="4571990"/>
          </a:xfrm>
          <a:prstGeom prst="rect">
            <a:avLst/>
          </a:prstGeom>
        </p:spPr>
      </p:pic>
      <p:cxnSp>
        <p:nvCxnSpPr>
          <p:cNvPr id="59" name="Straight Connector 58">
            <a:extLst>
              <a:ext uri="{FF2B5EF4-FFF2-40B4-BE49-F238E27FC236}">
                <a16:creationId xmlns:a16="http://schemas.microsoft.com/office/drawing/2014/main" id="{E126E481-B945-4179-BD79-05E96E9B29E1}"/>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8386843" y="5264106"/>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83841185"/>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C0B27210-D0CA-4654-B3E3-9ABB4F178EA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443536" y="2371242"/>
            <a:ext cx="5327561" cy="2889114"/>
          </a:xfrm>
        </p:spPr>
        <p:txBody>
          <a:bodyPr vert="horz" lIns="91440" tIns="45720" rIns="91440" bIns="45720" rtlCol="0" anchor="b">
            <a:noAutofit/>
          </a:bodyPr>
          <a:lstStyle/>
          <a:p>
            <a:pPr algn="ctr"/>
            <a:r>
              <a:rPr lang="en-US" sz="8800" kern="1200" dirty="0">
                <a:solidFill>
                  <a:srgbClr val="FFC000"/>
                </a:solidFill>
                <a:effectLst>
                  <a:outerShdw blurRad="38100" dist="38100" dir="2700000" algn="tl">
                    <a:srgbClr val="000000">
                      <a:alpha val="43137"/>
                    </a:srgbClr>
                  </a:outerShdw>
                </a:effectLst>
                <a:latin typeface="Californian FB" panose="0207040306080B030204" pitchFamily="18" charset="0"/>
              </a:rPr>
              <a:t>The Value of Policies and Procedures</a:t>
            </a:r>
          </a:p>
        </p:txBody>
      </p:sp>
      <p:sp>
        <p:nvSpPr>
          <p:cNvPr id="18" name="Freeform: Shape 17">
            <a:extLst>
              <a:ext uri="{FF2B5EF4-FFF2-40B4-BE49-F238E27FC236}">
                <a16:creationId xmlns:a16="http://schemas.microsoft.com/office/drawing/2014/main" id="{1DB7C82F-AB7E-4F0C-B829-FA1B9C4151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6172782" cy="6858000"/>
          </a:xfrm>
          <a:custGeom>
            <a:avLst/>
            <a:gdLst>
              <a:gd name="connsiteX0" fmla="*/ 6172782 w 6172782"/>
              <a:gd name="connsiteY0" fmla="*/ 0 h 6858000"/>
              <a:gd name="connsiteX1" fmla="*/ 69075 w 6172782"/>
              <a:gd name="connsiteY1" fmla="*/ 0 h 6858000"/>
              <a:gd name="connsiteX2" fmla="*/ 35131 w 6172782"/>
              <a:gd name="connsiteY2" fmla="*/ 267128 h 6858000"/>
              <a:gd name="connsiteX3" fmla="*/ 0 w 6172782"/>
              <a:gd name="connsiteY3" fmla="*/ 962845 h 6858000"/>
              <a:gd name="connsiteX4" fmla="*/ 3276103 w 6172782"/>
              <a:gd name="connsiteY4" fmla="*/ 6782205 h 6858000"/>
              <a:gd name="connsiteX5" fmla="*/ 3407923 w 6172782"/>
              <a:gd name="connsiteY5" fmla="*/ 6858000 h 6858000"/>
              <a:gd name="connsiteX6" fmla="*/ 6172782 w 617278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172782" h="6858000">
                <a:moveTo>
                  <a:pt x="6172782" y="0"/>
                </a:moveTo>
                <a:lnTo>
                  <a:pt x="69075" y="0"/>
                </a:lnTo>
                <a:lnTo>
                  <a:pt x="35131" y="267128"/>
                </a:lnTo>
                <a:cubicBezTo>
                  <a:pt x="11901" y="495874"/>
                  <a:pt x="0" y="727970"/>
                  <a:pt x="0" y="962845"/>
                </a:cubicBezTo>
                <a:cubicBezTo>
                  <a:pt x="0" y="3429034"/>
                  <a:pt x="1312002" y="5588789"/>
                  <a:pt x="3276103" y="6782205"/>
                </a:cubicBezTo>
                <a:lnTo>
                  <a:pt x="3407923" y="6858000"/>
                </a:lnTo>
                <a:lnTo>
                  <a:pt x="6172782" y="6858000"/>
                </a:lnTo>
                <a:close/>
              </a:path>
            </a:pathLst>
          </a:cu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Freeform: Shape 19">
            <a:extLst>
              <a:ext uri="{FF2B5EF4-FFF2-40B4-BE49-F238E27FC236}">
                <a16:creationId xmlns:a16="http://schemas.microsoft.com/office/drawing/2014/main" id="{70B66945-4967-4040-926D-DCA44313CDA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6024154" cy="6858000"/>
          </a:xfrm>
          <a:custGeom>
            <a:avLst/>
            <a:gdLst>
              <a:gd name="connsiteX0" fmla="*/ 0 w 6024154"/>
              <a:gd name="connsiteY0" fmla="*/ 0 h 6858000"/>
              <a:gd name="connsiteX1" fmla="*/ 5953780 w 6024154"/>
              <a:gd name="connsiteY1" fmla="*/ 0 h 6858000"/>
              <a:gd name="connsiteX2" fmla="*/ 5989880 w 6024154"/>
              <a:gd name="connsiteY2" fmla="*/ 284091 h 6858000"/>
              <a:gd name="connsiteX3" fmla="*/ 6024154 w 6024154"/>
              <a:gd name="connsiteY3" fmla="*/ 962844 h 6858000"/>
              <a:gd name="connsiteX4" fmla="*/ 2549934 w 6024154"/>
              <a:gd name="connsiteY4" fmla="*/ 6800152 h 6858000"/>
              <a:gd name="connsiteX5" fmla="*/ 2436987 w 6024154"/>
              <a:gd name="connsiteY5" fmla="*/ 6858000 h 6858000"/>
              <a:gd name="connsiteX6" fmla="*/ 0 w 6024154"/>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24154" h="6858000">
                <a:moveTo>
                  <a:pt x="0" y="0"/>
                </a:moveTo>
                <a:lnTo>
                  <a:pt x="5953780" y="0"/>
                </a:lnTo>
                <a:lnTo>
                  <a:pt x="5989880" y="284091"/>
                </a:lnTo>
                <a:cubicBezTo>
                  <a:pt x="6012544" y="507260"/>
                  <a:pt x="6024154" y="733696"/>
                  <a:pt x="6024154" y="962844"/>
                </a:cubicBezTo>
                <a:cubicBezTo>
                  <a:pt x="6024154" y="3483472"/>
                  <a:pt x="4619336" y="5675986"/>
                  <a:pt x="2549934" y="6800152"/>
                </a:cubicBezTo>
                <a:lnTo>
                  <a:pt x="2436987" y="6858000"/>
                </a:lnTo>
                <a:lnTo>
                  <a:pt x="0" y="6858000"/>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382" y="720993"/>
            <a:ext cx="4047843" cy="4047843"/>
          </a:xfrm>
          <a:prstGeom prst="rect">
            <a:avLst/>
          </a:prstGeom>
        </p:spPr>
      </p:pic>
    </p:spTree>
    <p:extLst>
      <p:ext uri="{BB962C8B-B14F-4D97-AF65-F5344CB8AC3E}">
        <p14:creationId xmlns:p14="http://schemas.microsoft.com/office/powerpoint/2010/main" val="2494644022"/>
      </p:ext>
    </p:extLst>
  </p:cSld>
  <p:clrMapOvr>
    <a:overrideClrMapping bg1="lt1" tx1="dk1" bg2="lt2" tx2="dk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414270" y="2751832"/>
            <a:ext cx="5988141" cy="3375920"/>
          </a:xfrm>
        </p:spPr>
        <p:txBody>
          <a:bodyPr anchor="t">
            <a:noAutofit/>
          </a:bodyPr>
          <a:lstStyle/>
          <a:p>
            <a:pPr marL="0" indent="0">
              <a:buNone/>
            </a:pPr>
            <a:r>
              <a:rPr lang="en-GB" sz="9600" dirty="0">
                <a:solidFill>
                  <a:srgbClr val="FFC000"/>
                </a:solidFill>
                <a:effectLst>
                  <a:outerShdw blurRad="38100" dist="38100" dir="2700000" algn="tl">
                    <a:srgbClr val="000000">
                      <a:alpha val="43137"/>
                    </a:srgbClr>
                  </a:outerShdw>
                </a:effectLst>
                <a:latin typeface="Californian FB" panose="0207040306080B030204" pitchFamily="18" charset="0"/>
              </a:rPr>
              <a:t>They are </a:t>
            </a:r>
            <a:r>
              <a:rPr lang="en-GB" sz="9600" dirty="0">
                <a:solidFill>
                  <a:srgbClr val="FFFF00"/>
                </a:solidFill>
                <a:effectLst>
                  <a:outerShdw blurRad="38100" dist="38100" dir="2700000" algn="tl">
                    <a:srgbClr val="000000">
                      <a:alpha val="43137"/>
                    </a:srgbClr>
                  </a:outerShdw>
                </a:effectLst>
                <a:latin typeface="Californian FB" panose="0207040306080B030204" pitchFamily="18" charset="0"/>
              </a:rPr>
              <a:t>educational</a:t>
            </a:r>
            <a:endParaRPr lang="en-US" sz="96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28" name="Freeform: Shape 27">
            <a:extLst>
              <a:ext uri="{FF2B5EF4-FFF2-40B4-BE49-F238E27FC236}">
                <a16:creationId xmlns:a16="http://schemas.microsoft.com/office/drawing/2014/main"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52AC6D7F-F068-4E11-BB06-F601D89BB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4288129833"/>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414270" y="2751832"/>
            <a:ext cx="5988141" cy="3375920"/>
          </a:xfrm>
        </p:spPr>
        <p:txBody>
          <a:bodyPr anchor="t">
            <a:noAutofit/>
          </a:bodyPr>
          <a:lstStyle/>
          <a:p>
            <a:pPr marL="0" indent="0">
              <a:buNone/>
            </a:pPr>
            <a:r>
              <a:rPr lang="en-GB" sz="9600" dirty="0">
                <a:solidFill>
                  <a:srgbClr val="FFC000"/>
                </a:solidFill>
                <a:effectLst>
                  <a:outerShdw blurRad="38100" dist="38100" dir="2700000" algn="tl">
                    <a:srgbClr val="000000">
                      <a:alpha val="43137"/>
                    </a:srgbClr>
                  </a:outerShdw>
                </a:effectLst>
                <a:latin typeface="Californian FB" panose="0207040306080B030204" pitchFamily="18" charset="0"/>
              </a:rPr>
              <a:t>They are </a:t>
            </a:r>
            <a:r>
              <a:rPr lang="en-GB" sz="9600" dirty="0">
                <a:solidFill>
                  <a:srgbClr val="FFFF00"/>
                </a:solidFill>
                <a:effectLst>
                  <a:outerShdw blurRad="38100" dist="38100" dir="2700000" algn="tl">
                    <a:srgbClr val="000000">
                      <a:alpha val="43137"/>
                    </a:srgbClr>
                  </a:outerShdw>
                </a:effectLst>
                <a:latin typeface="Californian FB" panose="0207040306080B030204" pitchFamily="18" charset="0"/>
              </a:rPr>
              <a:t>protective</a:t>
            </a:r>
            <a:endParaRPr lang="en-US" sz="96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28" name="Freeform: Shape 27">
            <a:extLst>
              <a:ext uri="{FF2B5EF4-FFF2-40B4-BE49-F238E27FC236}">
                <a16:creationId xmlns:a16="http://schemas.microsoft.com/office/drawing/2014/main"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52AC6D7F-F068-4E11-BB06-F601D89BB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467311639"/>
      </p:ext>
    </p:extLst>
  </p:cSld>
  <p:clrMapOvr>
    <a:overrideClrMapping bg1="dk1" tx1="lt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414270" y="2751832"/>
            <a:ext cx="5988141" cy="3375920"/>
          </a:xfrm>
        </p:spPr>
        <p:txBody>
          <a:bodyPr anchor="t">
            <a:noAutofit/>
          </a:bodyPr>
          <a:lstStyle/>
          <a:p>
            <a:pPr marL="0" indent="0">
              <a:buNone/>
            </a:pPr>
            <a:r>
              <a:rPr lang="en-GB" sz="9600" dirty="0">
                <a:solidFill>
                  <a:srgbClr val="FFC000"/>
                </a:solidFill>
                <a:effectLst>
                  <a:outerShdw blurRad="38100" dist="38100" dir="2700000" algn="tl">
                    <a:srgbClr val="000000">
                      <a:alpha val="43137"/>
                    </a:srgbClr>
                  </a:outerShdw>
                </a:effectLst>
                <a:latin typeface="Californian FB" panose="0207040306080B030204" pitchFamily="18" charset="0"/>
              </a:rPr>
              <a:t>They give </a:t>
            </a:r>
            <a:r>
              <a:rPr lang="en-GB" sz="9600" dirty="0">
                <a:solidFill>
                  <a:srgbClr val="FFFF00"/>
                </a:solidFill>
                <a:effectLst>
                  <a:outerShdw blurRad="38100" dist="38100" dir="2700000" algn="tl">
                    <a:srgbClr val="000000">
                      <a:alpha val="43137"/>
                    </a:srgbClr>
                  </a:outerShdw>
                </a:effectLst>
                <a:latin typeface="Californian FB" panose="0207040306080B030204" pitchFamily="18" charset="0"/>
              </a:rPr>
              <a:t>guidance</a:t>
            </a:r>
            <a:endParaRPr lang="en-US" sz="96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28" name="Freeform: Shape 27">
            <a:extLst>
              <a:ext uri="{FF2B5EF4-FFF2-40B4-BE49-F238E27FC236}">
                <a16:creationId xmlns:a16="http://schemas.microsoft.com/office/drawing/2014/main"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52AC6D7F-F068-4E11-BB06-F601D89BB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4180970900"/>
      </p:ext>
    </p:extLst>
  </p:cSld>
  <p:clrMapOvr>
    <a:overrideClrMapping bg1="dk1" tx1="lt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10958" y="1325982"/>
            <a:ext cx="5988141" cy="3375920"/>
          </a:xfrm>
        </p:spPr>
        <p:txBody>
          <a:bodyPr anchor="t">
            <a:noAutofit/>
          </a:bodyPr>
          <a:lstStyle/>
          <a:p>
            <a:pPr marL="0" indent="0">
              <a:buNone/>
            </a:pPr>
            <a:r>
              <a:rPr lang="en-GB" sz="9600" dirty="0">
                <a:solidFill>
                  <a:srgbClr val="FFC000"/>
                </a:solidFill>
                <a:effectLst>
                  <a:outerShdw blurRad="38100" dist="38100" dir="2700000" algn="tl">
                    <a:srgbClr val="000000">
                      <a:alpha val="43137"/>
                    </a:srgbClr>
                  </a:outerShdw>
                </a:effectLst>
                <a:latin typeface="Californian FB" panose="0207040306080B030204" pitchFamily="18" charset="0"/>
              </a:rPr>
              <a:t>They may soon be </a:t>
            </a:r>
            <a:r>
              <a:rPr lang="en-GB" sz="9600" dirty="0">
                <a:solidFill>
                  <a:srgbClr val="FFFF00"/>
                </a:solidFill>
                <a:effectLst>
                  <a:outerShdw blurRad="38100" dist="38100" dir="2700000" algn="tl">
                    <a:srgbClr val="000000">
                      <a:alpha val="43137"/>
                    </a:srgbClr>
                  </a:outerShdw>
                </a:effectLst>
                <a:latin typeface="Californian FB" panose="0207040306080B030204" pitchFamily="18" charset="0"/>
              </a:rPr>
              <a:t>required</a:t>
            </a:r>
            <a:endParaRPr lang="en-US" sz="96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28" name="Freeform: Shape 27">
            <a:extLst>
              <a:ext uri="{FF2B5EF4-FFF2-40B4-BE49-F238E27FC236}">
                <a16:creationId xmlns:a16="http://schemas.microsoft.com/office/drawing/2014/main" id="{CF62D2A7-8207-488C-9F46-316BA81A16C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52AC6D7F-F068-4E11-BB06-F601D89BB98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50141" y="-2"/>
            <a:ext cx="5441859" cy="5654940"/>
          </a:xfrm>
          <a:custGeom>
            <a:avLst/>
            <a:gdLst>
              <a:gd name="connsiteX0" fmla="*/ 1041368 w 5441859"/>
              <a:gd name="connsiteY0" fmla="*/ 0 h 5654940"/>
              <a:gd name="connsiteX1" fmla="*/ 5441859 w 5441859"/>
              <a:gd name="connsiteY1" fmla="*/ 0 h 5654940"/>
              <a:gd name="connsiteX2" fmla="*/ 5441859 w 5441859"/>
              <a:gd name="connsiteY2" fmla="*/ 4820612 h 5654940"/>
              <a:gd name="connsiteX3" fmla="*/ 5285166 w 5441859"/>
              <a:gd name="connsiteY3" fmla="*/ 4957981 h 5654940"/>
              <a:gd name="connsiteX4" fmla="*/ 3267719 w 5441859"/>
              <a:gd name="connsiteY4" fmla="*/ 5654940 h 5654940"/>
              <a:gd name="connsiteX5" fmla="*/ 0 w 5441859"/>
              <a:gd name="connsiteY5" fmla="*/ 2387221 h 5654940"/>
              <a:gd name="connsiteX6" fmla="*/ 957093 w 5441859"/>
              <a:gd name="connsiteY6" fmla="*/ 76595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1041368" y="0"/>
                </a:moveTo>
                <a:lnTo>
                  <a:pt x="5441859" y="0"/>
                </a:lnTo>
                <a:lnTo>
                  <a:pt x="5441859" y="4820612"/>
                </a:lnTo>
                <a:lnTo>
                  <a:pt x="5285166" y="4957981"/>
                </a:lnTo>
                <a:cubicBezTo>
                  <a:pt x="4729628" y="5394557"/>
                  <a:pt x="4029081" y="5654940"/>
                  <a:pt x="3267719" y="5654940"/>
                </a:cubicBezTo>
                <a:cubicBezTo>
                  <a:pt x="1463008" y="5654940"/>
                  <a:pt x="0" y="4191932"/>
                  <a:pt x="0" y="2387221"/>
                </a:cubicBezTo>
                <a:cubicBezTo>
                  <a:pt x="0" y="1484866"/>
                  <a:pt x="365752" y="667936"/>
                  <a:pt x="957093" y="76595"/>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84057" y="643002"/>
            <a:ext cx="3796790" cy="3796790"/>
          </a:xfrm>
          <a:prstGeom prst="rect">
            <a:avLst/>
          </a:prstGeom>
        </p:spPr>
      </p:pic>
    </p:spTree>
    <p:extLst>
      <p:ext uri="{BB962C8B-B14F-4D97-AF65-F5344CB8AC3E}">
        <p14:creationId xmlns:p14="http://schemas.microsoft.com/office/powerpoint/2010/main" val="610918181"/>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590866" y="295422"/>
            <a:ext cx="6394809" cy="6302326"/>
          </a:xfrm>
        </p:spPr>
        <p:txBody>
          <a:bodyPr anchor="t">
            <a:normAutofit/>
          </a:bodyPr>
          <a:lstStyle/>
          <a:p>
            <a:pPr marL="0" lvl="0" indent="0" algn="ctr">
              <a:buNone/>
            </a:pPr>
            <a:r>
              <a:rPr lang="en-GB" sz="7200" dirty="0">
                <a:solidFill>
                  <a:srgbClr val="FFC000"/>
                </a:solidFill>
                <a:latin typeface="Californian FB" panose="0207040306080B030204" pitchFamily="18" charset="0"/>
              </a:rPr>
              <a:t>The</a:t>
            </a:r>
            <a:r>
              <a:rPr lang="en-GB" sz="7200" b="1" dirty="0">
                <a:solidFill>
                  <a:srgbClr val="FFC000"/>
                </a:solidFill>
                <a:latin typeface="Californian FB" panose="0207040306080B030204" pitchFamily="18" charset="0"/>
              </a:rPr>
              <a:t> </a:t>
            </a:r>
            <a:r>
              <a:rPr lang="en-GB" sz="7200" dirty="0">
                <a:solidFill>
                  <a:srgbClr val="FFC000"/>
                </a:solidFill>
                <a:latin typeface="Californian FB" panose="0207040306080B030204" pitchFamily="18" charset="0"/>
              </a:rPr>
              <a:t>Republic of Kenya, “County Child Protection Systems Guideline” states:</a:t>
            </a:r>
          </a:p>
        </p:txBody>
      </p:sp>
    </p:spTree>
    <p:extLst>
      <p:ext uri="{BB962C8B-B14F-4D97-AF65-F5344CB8AC3E}">
        <p14:creationId xmlns:p14="http://schemas.microsoft.com/office/powerpoint/2010/main" val="3311269022"/>
      </p:ext>
    </p:extLst>
  </p:cSld>
  <p:clrMapOvr>
    <a:overrideClrMapping bg1="dk1" tx1="lt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103031"/>
            <a:ext cx="6654432" cy="6658377"/>
          </a:xfrm>
        </p:spPr>
        <p:txBody>
          <a:bodyPr anchor="t">
            <a:noAutofit/>
          </a:bodyPr>
          <a:lstStyle/>
          <a:p>
            <a:pPr marL="0" indent="0">
              <a:buNone/>
            </a:pPr>
            <a:r>
              <a:rPr lang="en-GB" sz="5400" dirty="0">
                <a:solidFill>
                  <a:srgbClr val="FFC000"/>
                </a:solidFill>
                <a:effectLst>
                  <a:outerShdw blurRad="38100" dist="38100" dir="2700000" algn="tl">
                    <a:srgbClr val="000000">
                      <a:alpha val="43137"/>
                    </a:srgbClr>
                  </a:outerShdw>
                </a:effectLst>
                <a:latin typeface="Californian FB" panose="0207040306080B030204" pitchFamily="18" charset="0"/>
              </a:rPr>
              <a:t>Organizations providing services to children shall prove their commitment to upholding child protection standards by developing child protection policies…</a:t>
            </a:r>
            <a:endParaRPr lang="en-US" sz="54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94652082"/>
      </p:ext>
    </p:extLst>
  </p:cSld>
  <p:clrMapOvr>
    <a:overrideClrMapping bg1="dk1" tx1="lt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103031"/>
            <a:ext cx="6860494" cy="6658377"/>
          </a:xfrm>
        </p:spPr>
        <p:txBody>
          <a:bodyPr anchor="t">
            <a:noAutofit/>
          </a:bodyPr>
          <a:lstStyle/>
          <a:p>
            <a:pPr marL="0" indent="0">
              <a:buNone/>
            </a:pPr>
            <a:r>
              <a:rPr lang="en-GB" sz="5400" dirty="0">
                <a:solidFill>
                  <a:srgbClr val="FFC000"/>
                </a:solidFill>
                <a:effectLst>
                  <a:outerShdw blurRad="38100" dist="38100" dir="2700000" algn="tl">
                    <a:srgbClr val="000000">
                      <a:alpha val="43137"/>
                    </a:srgbClr>
                  </a:outerShdw>
                </a:effectLst>
                <a:latin typeface="Californian FB" panose="0207040306080B030204" pitchFamily="18" charset="0"/>
              </a:rPr>
              <a:t>All staff, whether in direct or indirect contact with children… shall sign a statement of commitment to child protection as part of their employment contracts…</a:t>
            </a:r>
            <a:endParaRPr lang="en-US" sz="54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424975093"/>
      </p:ext>
    </p:extLst>
  </p:cSld>
  <p:clrMapOvr>
    <a:overrideClrMapping bg1="dk1" tx1="lt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29" y="122640"/>
            <a:ext cx="6847615" cy="6600132"/>
          </a:xfrm>
        </p:spPr>
        <p:txBody>
          <a:bodyPr anchor="t">
            <a:noAutofit/>
          </a:bodyPr>
          <a:lstStyle/>
          <a:p>
            <a:pPr marL="0" indent="0">
              <a:buNone/>
            </a:pPr>
            <a:r>
              <a:rPr lang="en-GB" sz="5100" dirty="0">
                <a:solidFill>
                  <a:srgbClr val="FFC000"/>
                </a:solidFill>
                <a:effectLst>
                  <a:outerShdw blurRad="38100" dist="38100" dir="2700000" algn="tl">
                    <a:srgbClr val="000000">
                      <a:alpha val="43137"/>
                    </a:srgbClr>
                  </a:outerShdw>
                </a:effectLst>
                <a:latin typeface="Californian FB" panose="0207040306080B030204" pitchFamily="18" charset="0"/>
              </a:rPr>
              <a:t>These shall include police officers, teachers, doctors and nurses, all other state and non-state actors (NGOs, CBOs, </a:t>
            </a:r>
            <a:r>
              <a:rPr lang="en-GB" sz="5100" b="1" i="1" dirty="0">
                <a:solidFill>
                  <a:srgbClr val="FFC000"/>
                </a:solidFill>
                <a:effectLst>
                  <a:outerShdw blurRad="38100" dist="38100" dir="2700000" algn="tl">
                    <a:srgbClr val="000000">
                      <a:alpha val="43137"/>
                    </a:srgbClr>
                  </a:outerShdw>
                </a:effectLst>
                <a:latin typeface="Californian FB" panose="0207040306080B030204" pitchFamily="18" charset="0"/>
              </a:rPr>
              <a:t>faith communities</a:t>
            </a:r>
            <a:r>
              <a:rPr lang="en-GB" sz="5100" dirty="0">
                <a:solidFill>
                  <a:srgbClr val="FFC000"/>
                </a:solidFill>
                <a:effectLst>
                  <a:outerShdw blurRad="38100" dist="38100" dir="2700000" algn="tl">
                    <a:srgbClr val="000000">
                      <a:alpha val="43137"/>
                    </a:srgbClr>
                  </a:outerShdw>
                </a:effectLst>
                <a:latin typeface="Californian FB" panose="0207040306080B030204" pitchFamily="18" charset="0"/>
              </a:rPr>
              <a:t>) coming into contact </a:t>
            </a:r>
          </a:p>
          <a:p>
            <a:pPr marL="0" indent="0">
              <a:buNone/>
            </a:pPr>
            <a:r>
              <a:rPr lang="en-GB" sz="5100" dirty="0">
                <a:solidFill>
                  <a:srgbClr val="FFC000"/>
                </a:solidFill>
                <a:effectLst>
                  <a:outerShdw blurRad="38100" dist="38100" dir="2700000" algn="tl">
                    <a:srgbClr val="000000">
                      <a:alpha val="43137"/>
                    </a:srgbClr>
                  </a:outerShdw>
                </a:effectLst>
                <a:latin typeface="Californian FB" panose="0207040306080B030204" pitchFamily="18" charset="0"/>
              </a:rPr>
              <a:t>with children in the </a:t>
            </a:r>
          </a:p>
          <a:p>
            <a:pPr marL="0" indent="0">
              <a:buNone/>
            </a:pPr>
            <a:r>
              <a:rPr lang="en-GB" sz="5100" dirty="0">
                <a:solidFill>
                  <a:srgbClr val="FFC000"/>
                </a:solidFill>
                <a:effectLst>
                  <a:outerShdw blurRad="38100" dist="38100" dir="2700000" algn="tl">
                    <a:srgbClr val="000000">
                      <a:alpha val="43137"/>
                    </a:srgbClr>
                  </a:outerShdw>
                </a:effectLst>
                <a:latin typeface="Californian FB" panose="0207040306080B030204" pitchFamily="18" charset="0"/>
              </a:rPr>
              <a:t>line of their duty.</a:t>
            </a:r>
            <a:endParaRPr lang="en-US" sz="51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399103992"/>
      </p:ext>
    </p:extLst>
  </p:cSld>
  <p:clrMapOvr>
    <a:overrideClrMapping bg1="dk1" tx1="lt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590866" y="295422"/>
            <a:ext cx="6394809" cy="6302326"/>
          </a:xfrm>
        </p:spPr>
        <p:txBody>
          <a:bodyPr anchor="t">
            <a:normAutofit/>
          </a:bodyPr>
          <a:lstStyle/>
          <a:p>
            <a:pPr marL="0" lvl="0" indent="0" algn="ctr">
              <a:buNone/>
            </a:pPr>
            <a:r>
              <a:rPr lang="en-US" sz="7200" dirty="0">
                <a:solidFill>
                  <a:srgbClr val="FFC000"/>
                </a:solidFill>
                <a:latin typeface="Californian FB" panose="0207040306080B030204" pitchFamily="18" charset="0"/>
              </a:rPr>
              <a:t>In Tanzania </a:t>
            </a:r>
            <a:r>
              <a:rPr lang="en-GB" sz="7200" dirty="0">
                <a:solidFill>
                  <a:srgbClr val="FFC000"/>
                </a:solidFill>
                <a:latin typeface="Californian FB" panose="0207040306080B030204" pitchFamily="18" charset="0"/>
              </a:rPr>
              <a:t>UNICEF is working to develop similar laws</a:t>
            </a:r>
          </a:p>
        </p:txBody>
      </p:sp>
    </p:spTree>
    <p:extLst>
      <p:ext uri="{BB962C8B-B14F-4D97-AF65-F5344CB8AC3E}">
        <p14:creationId xmlns:p14="http://schemas.microsoft.com/office/powerpoint/2010/main" val="169855081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16762-E577-4176-9F7C-4B4011F98CE7}"/>
              </a:ext>
            </a:extLst>
          </p:cNvPr>
          <p:cNvSpPr>
            <a:spLocks noGrp="1"/>
          </p:cNvSpPr>
          <p:nvPr>
            <p:ph type="ctrTitle"/>
          </p:nvPr>
        </p:nvSpPr>
        <p:spPr>
          <a:xfrm>
            <a:off x="5811331" y="4214612"/>
            <a:ext cx="6172781" cy="2889114"/>
          </a:xfrm>
        </p:spPr>
        <p:txBody>
          <a:bodyPr anchor="b">
            <a:normAutofit fontScale="90000"/>
          </a:bodyPr>
          <a:lstStyle/>
          <a:p>
            <a:pPr algn="l"/>
            <a:r>
              <a:rPr lang="en-GB" sz="8900" dirty="0">
                <a:solidFill>
                  <a:srgbClr val="FFC000"/>
                </a:solidFill>
                <a:effectLst>
                  <a:outerShdw blurRad="38100" dist="38100" dir="2700000" algn="tl">
                    <a:srgbClr val="000000">
                      <a:alpha val="43137"/>
                    </a:srgbClr>
                  </a:outerShdw>
                </a:effectLst>
                <a:latin typeface="Californian FB" panose="0207040306080B030204" pitchFamily="18" charset="0"/>
              </a:rPr>
              <a:t>Child Safety in the Church: Session Two</a:t>
            </a:r>
            <a:r>
              <a:rPr lang="en-GB" dirty="0">
                <a:effectLst>
                  <a:outerShdw blurRad="38100" dist="38100" dir="2700000" algn="tl">
                    <a:srgbClr val="000000">
                      <a:alpha val="43137"/>
                    </a:srgbClr>
                  </a:outerShdw>
                </a:effectLst>
              </a:rPr>
              <a:t/>
            </a:r>
            <a:br>
              <a:rPr lang="en-GB" dirty="0">
                <a:effectLst>
                  <a:outerShdw blurRad="38100" dist="38100" dir="2700000" algn="tl">
                    <a:srgbClr val="000000">
                      <a:alpha val="43137"/>
                    </a:srgbClr>
                  </a:outerShdw>
                </a:effectLst>
              </a:rPr>
            </a:br>
            <a:endParaRPr lang="en-GB" dirty="0">
              <a:solidFill>
                <a:schemeClr val="bg1"/>
              </a:solidFill>
              <a:effectLst>
                <a:outerShdw blurRad="38100" dist="38100" dir="2700000" algn="tl">
                  <a:srgbClr val="000000">
                    <a:alpha val="43137"/>
                  </a:srgbClr>
                </a:outerShdw>
              </a:effectLst>
            </a:endParaRPr>
          </a:p>
        </p:txBody>
      </p:sp>
      <p:pic>
        <p:nvPicPr>
          <p:cNvPr id="9" name="Picture 8">
            <a:extLst>
              <a:ext uri="{FF2B5EF4-FFF2-40B4-BE49-F238E27FC236}">
                <a16:creationId xmlns:a16="http://schemas.microsoft.com/office/drawing/2014/main" id="{BE03F56D-DA31-42F9-8829-87C060431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382" y="720993"/>
            <a:ext cx="5203289" cy="5203289"/>
          </a:xfrm>
          <a:prstGeom prst="rect">
            <a:avLst/>
          </a:prstGeom>
        </p:spPr>
      </p:pic>
    </p:spTree>
    <p:extLst>
      <p:ext uri="{BB962C8B-B14F-4D97-AF65-F5344CB8AC3E}">
        <p14:creationId xmlns:p14="http://schemas.microsoft.com/office/powerpoint/2010/main" val="16619926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103031"/>
            <a:ext cx="6654432" cy="6658377"/>
          </a:xfrm>
        </p:spPr>
        <p:txBody>
          <a:bodyPr anchor="t">
            <a:noAutofit/>
          </a:bodyPr>
          <a:lstStyle/>
          <a:p>
            <a:pPr marL="0" indent="0">
              <a:buNone/>
            </a:pPr>
            <a:r>
              <a:rPr lang="en-GB" sz="4200" dirty="0">
                <a:solidFill>
                  <a:srgbClr val="FFC000"/>
                </a:solidFill>
                <a:latin typeface="Californian FB" panose="0207040306080B030204" pitchFamily="18" charset="0"/>
              </a:rPr>
              <a:t>They are working closely with the government on </a:t>
            </a:r>
          </a:p>
          <a:p>
            <a:pPr marL="0" indent="0">
              <a:buNone/>
            </a:pPr>
            <a:r>
              <a:rPr lang="en-GB" sz="4200" dirty="0">
                <a:solidFill>
                  <a:srgbClr val="FFC000"/>
                </a:solidFill>
                <a:latin typeface="Californian FB" panose="0207040306080B030204" pitchFamily="18" charset="0"/>
              </a:rPr>
              <a:t>“the development and implementation of a National Plan of Action to Prevent and Respond to Violence against Children, involving the police, justice system, health and social welfare services, HIV/AIDS sector, education and civil society… </a:t>
            </a:r>
            <a:endParaRPr lang="en-US" sz="4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Tree>
    <p:extLst>
      <p:ext uri="{BB962C8B-B14F-4D97-AF65-F5344CB8AC3E}">
        <p14:creationId xmlns:p14="http://schemas.microsoft.com/office/powerpoint/2010/main" val="2475544481"/>
      </p:ext>
    </p:extLst>
  </p:cSld>
  <p:clrMapOvr>
    <a:overrideClrMapping bg1="dk1" tx1="lt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0"/>
            <a:ext cx="6654432" cy="6658377"/>
          </a:xfrm>
        </p:spPr>
        <p:txBody>
          <a:bodyPr anchor="t">
            <a:noAutofit/>
          </a:bodyPr>
          <a:lstStyle/>
          <a:p>
            <a:pPr marL="0" indent="0">
              <a:buNone/>
            </a:pPr>
            <a:r>
              <a:rPr lang="en-GB" sz="4200" dirty="0">
                <a:solidFill>
                  <a:srgbClr val="FFC000"/>
                </a:solidFill>
                <a:latin typeface="Californian FB" panose="0207040306080B030204" pitchFamily="18" charset="0"/>
              </a:rPr>
              <a:t>…This multisector plan reflects work that is ongoing to strengthen child protection systems and seeks to support and expand upon existing national efforts to prevent and respond to all forms of violence, abuse and exploitation against children.”</a:t>
            </a:r>
          </a:p>
          <a:p>
            <a:pPr marL="0" indent="0">
              <a:buNone/>
            </a:pPr>
            <a:r>
              <a:rPr lang="en-US" sz="2900" dirty="0">
                <a:solidFill>
                  <a:srgbClr val="FFC000"/>
                </a:solidFill>
                <a:latin typeface="Californian FB" panose="0207040306080B030204" pitchFamily="18" charset="0"/>
              </a:rPr>
              <a:t>C</a:t>
            </a:r>
            <a:r>
              <a:rPr lang="en-GB" sz="2900" dirty="0" err="1">
                <a:solidFill>
                  <a:srgbClr val="FFC000"/>
                </a:solidFill>
                <a:latin typeface="Californian FB" panose="0207040306080B030204" pitchFamily="18" charset="0"/>
              </a:rPr>
              <a:t>hild</a:t>
            </a:r>
            <a:r>
              <a:rPr lang="en-GB" sz="2900" dirty="0">
                <a:solidFill>
                  <a:srgbClr val="FFC000"/>
                </a:solidFill>
                <a:latin typeface="Californian FB" panose="0207040306080B030204" pitchFamily="18" charset="0"/>
              </a:rPr>
              <a:t> Protection, https://www.unicef.org/ </a:t>
            </a:r>
            <a:r>
              <a:rPr lang="en-GB" sz="2900" dirty="0" err="1">
                <a:solidFill>
                  <a:srgbClr val="FFC000"/>
                </a:solidFill>
                <a:latin typeface="Californian FB" panose="0207040306080B030204" pitchFamily="18" charset="0"/>
              </a:rPr>
              <a:t>tanzania</a:t>
            </a:r>
            <a:r>
              <a:rPr lang="en-GB" sz="2900" dirty="0">
                <a:solidFill>
                  <a:srgbClr val="FFC000"/>
                </a:solidFill>
                <a:latin typeface="Californian FB" panose="0207040306080B030204" pitchFamily="18" charset="0"/>
              </a:rPr>
              <a:t>/ChildProtection_factsheet.pdf</a:t>
            </a:r>
          </a:p>
        </p:txBody>
      </p:sp>
    </p:spTree>
    <p:extLst>
      <p:ext uri="{BB962C8B-B14F-4D97-AF65-F5344CB8AC3E}">
        <p14:creationId xmlns:p14="http://schemas.microsoft.com/office/powerpoint/2010/main" val="2355774111"/>
      </p:ext>
    </p:extLst>
  </p:cSld>
  <p:clrMapOvr>
    <a:overrideClrMapping bg1="dk1" tx1="lt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438830" y="0"/>
            <a:ext cx="6654432" cy="6658377"/>
          </a:xfrm>
        </p:spPr>
        <p:txBody>
          <a:bodyPr anchor="t">
            <a:noAutofit/>
          </a:bodyPr>
          <a:lstStyle/>
          <a:p>
            <a:pPr marL="0" indent="0">
              <a:buNone/>
            </a:pPr>
            <a:r>
              <a:rPr lang="en-GB" sz="4200" dirty="0">
                <a:solidFill>
                  <a:srgbClr val="FFC000"/>
                </a:solidFill>
                <a:latin typeface="Californian FB" panose="0207040306080B030204" pitchFamily="18" charset="0"/>
              </a:rPr>
              <a:t>…This multisector plan reflects work that is ongoing to strengthen child protection systems and seeks to support and expand upon existing national efforts to prevent and respond to all forms of violence, abuse and exploitation against children.”</a:t>
            </a:r>
          </a:p>
          <a:p>
            <a:pPr marL="0" indent="0">
              <a:buNone/>
            </a:pPr>
            <a:r>
              <a:rPr lang="en-US" sz="2900" dirty="0">
                <a:solidFill>
                  <a:srgbClr val="FFC000"/>
                </a:solidFill>
                <a:latin typeface="Californian FB" panose="0207040306080B030204" pitchFamily="18" charset="0"/>
              </a:rPr>
              <a:t>C</a:t>
            </a:r>
            <a:r>
              <a:rPr lang="en-GB" sz="2900" dirty="0" err="1">
                <a:solidFill>
                  <a:srgbClr val="FFC000"/>
                </a:solidFill>
                <a:latin typeface="Californian FB" panose="0207040306080B030204" pitchFamily="18" charset="0"/>
              </a:rPr>
              <a:t>hild</a:t>
            </a:r>
            <a:r>
              <a:rPr lang="en-GB" sz="2900" dirty="0">
                <a:solidFill>
                  <a:srgbClr val="FFC000"/>
                </a:solidFill>
                <a:latin typeface="Californian FB" panose="0207040306080B030204" pitchFamily="18" charset="0"/>
              </a:rPr>
              <a:t> Protection, https://www.unicef.org/ </a:t>
            </a:r>
            <a:r>
              <a:rPr lang="en-GB" sz="2900" dirty="0" err="1">
                <a:solidFill>
                  <a:srgbClr val="FFC000"/>
                </a:solidFill>
                <a:latin typeface="Californian FB" panose="0207040306080B030204" pitchFamily="18" charset="0"/>
              </a:rPr>
              <a:t>tanzania</a:t>
            </a:r>
            <a:r>
              <a:rPr lang="en-GB" sz="2900" dirty="0">
                <a:solidFill>
                  <a:srgbClr val="FFC000"/>
                </a:solidFill>
                <a:latin typeface="Californian FB" panose="0207040306080B030204" pitchFamily="18" charset="0"/>
              </a:rPr>
              <a:t>/ChildProtection_factsheet.pdf</a:t>
            </a:r>
          </a:p>
        </p:txBody>
      </p:sp>
    </p:spTree>
    <p:extLst>
      <p:ext uri="{BB962C8B-B14F-4D97-AF65-F5344CB8AC3E}">
        <p14:creationId xmlns:p14="http://schemas.microsoft.com/office/powerpoint/2010/main" val="2560700429"/>
      </p:ext>
    </p:extLst>
  </p:cSld>
  <p:clrMapOvr>
    <a:overrideClrMapping bg1="dk1" tx1="lt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35" name="Freeform: Shape 34">
            <a:extLst>
              <a:ext uri="{FF2B5EF4-FFF2-40B4-BE49-F238E27FC236}">
                <a16:creationId xmlns:a16="http://schemas.microsoft.com/office/drawing/2014/main" id="{E0D60ECE-8986-45DC-B7FE-EC7699B466B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5438829" cy="5840278"/>
          </a:xfrm>
          <a:custGeom>
            <a:avLst/>
            <a:gdLst>
              <a:gd name="connsiteX0" fmla="*/ 0 w 5438829"/>
              <a:gd name="connsiteY0" fmla="*/ 0 h 5840278"/>
              <a:gd name="connsiteX1" fmla="*/ 4466700 w 5438829"/>
              <a:gd name="connsiteY1" fmla="*/ 0 h 5840278"/>
              <a:gd name="connsiteX2" fmla="*/ 4652178 w 5438829"/>
              <a:gd name="connsiteY2" fmla="*/ 204077 h 5840278"/>
              <a:gd name="connsiteX3" fmla="*/ 5438829 w 5438829"/>
              <a:gd name="connsiteY3" fmla="*/ 2395363 h 5840278"/>
              <a:gd name="connsiteX4" fmla="*/ 1993914 w 5438829"/>
              <a:gd name="connsiteY4" fmla="*/ 5840278 h 5840278"/>
              <a:gd name="connsiteX5" fmla="*/ 67829 w 5438829"/>
              <a:gd name="connsiteY5" fmla="*/ 5251941 h 5840278"/>
              <a:gd name="connsiteX6" fmla="*/ 0 w 5438829"/>
              <a:gd name="connsiteY6" fmla="*/ 5201220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38829" h="5840278">
                <a:moveTo>
                  <a:pt x="0" y="0"/>
                </a:moveTo>
                <a:lnTo>
                  <a:pt x="4466700" y="0"/>
                </a:lnTo>
                <a:lnTo>
                  <a:pt x="4652178" y="204077"/>
                </a:lnTo>
                <a:cubicBezTo>
                  <a:pt x="5143616" y="799562"/>
                  <a:pt x="5438829" y="1562987"/>
                  <a:pt x="5438829" y="2395363"/>
                </a:cubicBezTo>
                <a:cubicBezTo>
                  <a:pt x="5438829" y="4297937"/>
                  <a:pt x="3896488" y="5840278"/>
                  <a:pt x="1993914" y="5840278"/>
                </a:cubicBezTo>
                <a:cubicBezTo>
                  <a:pt x="1280449" y="5840278"/>
                  <a:pt x="617641" y="5623387"/>
                  <a:pt x="67829" y="5251941"/>
                </a:cubicBezTo>
                <a:lnTo>
                  <a:pt x="0" y="520122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7" name="Freeform: Shape 36">
            <a:extLst>
              <a:ext uri="{FF2B5EF4-FFF2-40B4-BE49-F238E27FC236}">
                <a16:creationId xmlns:a16="http://schemas.microsoft.com/office/drawing/2014/main" id="{96964194-5878-40D2-8EC0-DDC58387FA5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269134" cy="5654940"/>
          </a:xfrm>
          <a:custGeom>
            <a:avLst/>
            <a:gdLst>
              <a:gd name="connsiteX0" fmla="*/ 0 w 5269134"/>
              <a:gd name="connsiteY0" fmla="*/ 0 h 5654940"/>
              <a:gd name="connsiteX1" fmla="*/ 4227767 w 5269134"/>
              <a:gd name="connsiteY1" fmla="*/ 0 h 5654940"/>
              <a:gd name="connsiteX2" fmla="*/ 4312042 w 5269134"/>
              <a:gd name="connsiteY2" fmla="*/ 76595 h 5654940"/>
              <a:gd name="connsiteX3" fmla="*/ 5269134 w 5269134"/>
              <a:gd name="connsiteY3" fmla="*/ 2387221 h 5654940"/>
              <a:gd name="connsiteX4" fmla="*/ 2001415 w 5269134"/>
              <a:gd name="connsiteY4" fmla="*/ 5654940 h 5654940"/>
              <a:gd name="connsiteX5" fmla="*/ 198928 w 5269134"/>
              <a:gd name="connsiteY5" fmla="*/ 5113274 h 5654940"/>
              <a:gd name="connsiteX6" fmla="*/ 0 w 5269134"/>
              <a:gd name="connsiteY6" fmla="*/ 4969563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269134" h="5654940">
                <a:moveTo>
                  <a:pt x="0" y="0"/>
                </a:moveTo>
                <a:lnTo>
                  <a:pt x="4227767" y="0"/>
                </a:lnTo>
                <a:lnTo>
                  <a:pt x="4312042" y="76595"/>
                </a:lnTo>
                <a:cubicBezTo>
                  <a:pt x="4903383" y="667936"/>
                  <a:pt x="5269134" y="1484866"/>
                  <a:pt x="5269134" y="2387221"/>
                </a:cubicBezTo>
                <a:cubicBezTo>
                  <a:pt x="5269134" y="4191932"/>
                  <a:pt x="3806126" y="5654940"/>
                  <a:pt x="2001415" y="5654940"/>
                </a:cubicBezTo>
                <a:cubicBezTo>
                  <a:pt x="1335223" y="5654940"/>
                  <a:pt x="715593" y="5455584"/>
                  <a:pt x="198928" y="5113274"/>
                </a:cubicBezTo>
                <a:lnTo>
                  <a:pt x="0" y="4969563"/>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3"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1733" y="543135"/>
            <a:ext cx="3835488" cy="3835488"/>
          </a:xfrm>
          <a:prstGeom prst="rect">
            <a:avLst/>
          </a:prstGeom>
        </p:spPr>
      </p:pic>
      <p:sp>
        <p:nvSpPr>
          <p:cNvPr id="25" name="Content Placeholder 24">
            <a:extLst>
              <a:ext uri="{FF2B5EF4-FFF2-40B4-BE49-F238E27FC236}">
                <a16:creationId xmlns:a16="http://schemas.microsoft.com/office/drawing/2014/main" id="{ED2ADDF7-8A17-485D-90AD-F1EC9C1E94CE}"/>
              </a:ext>
            </a:extLst>
          </p:cNvPr>
          <p:cNvSpPr>
            <a:spLocks noGrp="1"/>
          </p:cNvSpPr>
          <p:nvPr>
            <p:ph idx="1"/>
          </p:nvPr>
        </p:nvSpPr>
        <p:spPr>
          <a:xfrm>
            <a:off x="5590866" y="543135"/>
            <a:ext cx="6654432" cy="6658377"/>
          </a:xfrm>
        </p:spPr>
        <p:txBody>
          <a:bodyPr anchor="t">
            <a:noAutofit/>
          </a:bodyPr>
          <a:lstStyle/>
          <a:p>
            <a:pPr marL="0" indent="0">
              <a:buNone/>
            </a:pPr>
            <a:r>
              <a:rPr lang="en-GB" sz="4400" b="1" dirty="0">
                <a:solidFill>
                  <a:srgbClr val="FFC000"/>
                </a:solidFill>
                <a:latin typeface="Californian FB" panose="0207040306080B030204" pitchFamily="18" charset="0"/>
              </a:rPr>
              <a:t>So for the safety of our children and compliance with the regulations that may be coming let us, in our denomination and in our local </a:t>
            </a:r>
            <a:r>
              <a:rPr lang="en-GB" sz="4400" b="1" dirty="0" smtClean="0">
                <a:solidFill>
                  <a:srgbClr val="FFC000"/>
                </a:solidFill>
                <a:latin typeface="Californian FB" panose="0207040306080B030204" pitchFamily="18" charset="0"/>
              </a:rPr>
              <a:t>churches, </a:t>
            </a:r>
            <a:r>
              <a:rPr lang="en-GB" sz="4400" b="1" dirty="0">
                <a:solidFill>
                  <a:srgbClr val="FFC000"/>
                </a:solidFill>
                <a:latin typeface="Californian FB" panose="0207040306080B030204" pitchFamily="18" charset="0"/>
              </a:rPr>
              <a:t>put in place policies and procedures as soon as possible.</a:t>
            </a:r>
          </a:p>
        </p:txBody>
      </p:sp>
    </p:spTree>
    <p:extLst>
      <p:ext uri="{BB962C8B-B14F-4D97-AF65-F5344CB8AC3E}">
        <p14:creationId xmlns:p14="http://schemas.microsoft.com/office/powerpoint/2010/main" val="3546586226"/>
      </p:ext>
    </p:extLst>
  </p:cSld>
  <p:clrMapOvr>
    <a:overrideClrMapping bg1="dk1" tx1="lt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378327" y="1305780"/>
            <a:ext cx="4142157" cy="1849544"/>
          </a:xfrm>
        </p:spPr>
        <p:txBody>
          <a:bodyPr vert="horz" lIns="91440" tIns="45720" rIns="91440" bIns="45720" rtlCol="0" anchor="t">
            <a:noAutofit/>
          </a:bodyPr>
          <a:lstStyle/>
          <a:p>
            <a:pPr algn="ctr"/>
            <a:r>
              <a:rPr lang="en-US" sz="9600" kern="1200" dirty="0">
                <a:solidFill>
                  <a:srgbClr val="FFC000"/>
                </a:solidFill>
                <a:effectLst>
                  <a:outerShdw blurRad="38100" dist="38100" dir="2700000" algn="tl">
                    <a:srgbClr val="000000">
                      <a:alpha val="43137"/>
                    </a:srgbClr>
                  </a:outerShdw>
                </a:effectLst>
                <a:latin typeface="Californian FB" panose="0207040306080B030204" pitchFamily="18" charset="0"/>
              </a:rPr>
              <a:t>A Sample Policy</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0039" y="499445"/>
            <a:ext cx="5863634" cy="5863634"/>
          </a:xfrm>
          <a:prstGeom prst="rect">
            <a:avLst/>
          </a:prstGeom>
          <a:ln w="9525">
            <a:noFill/>
          </a:ln>
        </p:spPr>
      </p:pic>
    </p:spTree>
    <p:extLst>
      <p:ext uri="{BB962C8B-B14F-4D97-AF65-F5344CB8AC3E}">
        <p14:creationId xmlns:p14="http://schemas.microsoft.com/office/powerpoint/2010/main" val="325630852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355773" y="2682348"/>
            <a:ext cx="5717673"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Definitions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19711" y="599090"/>
            <a:ext cx="5800255" cy="5800255"/>
          </a:xfrm>
          <a:prstGeom prst="rect">
            <a:avLst/>
          </a:prstGeom>
          <a:ln w="9525">
            <a:noFill/>
          </a:ln>
        </p:spPr>
      </p:pic>
    </p:spTree>
    <p:extLst>
      <p:ext uri="{BB962C8B-B14F-4D97-AF65-F5344CB8AC3E}">
        <p14:creationId xmlns:p14="http://schemas.microsoft.com/office/powerpoint/2010/main" val="411604161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424B1B16-22A4-4E94-A57F-873EC728003E}"/>
              </a:ext>
            </a:extLst>
          </p:cNvPr>
          <p:cNvPicPr>
            <a:picLocks noGrp="1" noChangeAspect="1"/>
          </p:cNvPicPr>
          <p:nvPr>
            <p:ph idx="1"/>
          </p:nvPr>
        </p:nvPicPr>
        <p:blipFill rotWithShape="1">
          <a:blip r:embed="rId2">
            <a:extLst/>
          </a:blip>
          <a:srcRect b="34193"/>
          <a:stretch/>
        </p:blipFill>
        <p:spPr>
          <a:xfrm>
            <a:off x="2448102" y="0"/>
            <a:ext cx="9743898" cy="6839644"/>
          </a:xfrm>
          <a:prstGeom prst="rect">
            <a:avLst/>
          </a:prstGeom>
        </p:spPr>
      </p:pic>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0"/>
            <a:ext cx="5156037" cy="4262283"/>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According </a:t>
            </a:r>
            <a:br>
              <a:rPr lang="en-US" sz="4800" b="1" dirty="0">
                <a:latin typeface="Californian FB" panose="0207040306080B030204" pitchFamily="18" charset="0"/>
              </a:rPr>
            </a:br>
            <a:r>
              <a:rPr lang="en-US" sz="4800" b="1" dirty="0">
                <a:latin typeface="Californian FB" panose="0207040306080B030204" pitchFamily="18" charset="0"/>
              </a:rPr>
              <a:t>to WHO and Tanzanian Law: 18years and under.</a:t>
            </a:r>
            <a:endParaRPr lang="en-US" sz="4800" b="1" kern="1200" dirty="0">
              <a:latin typeface="Californian FB" panose="0207040306080B030204" pitchFamily="18" charset="0"/>
            </a:endParaRPr>
          </a:p>
        </p:txBody>
      </p:sp>
    </p:spTree>
    <p:extLst>
      <p:ext uri="{BB962C8B-B14F-4D97-AF65-F5344CB8AC3E}">
        <p14:creationId xmlns:p14="http://schemas.microsoft.com/office/powerpoint/2010/main" val="1624418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1"/>
            <a:ext cx="4094153" cy="3642851"/>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Definition of Child Sexual Abuse</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endParaRPr lang="en-US" sz="4800" b="1" kern="1200" dirty="0">
              <a:latin typeface="Californian FB" panose="0207040306080B030204" pitchFamily="18" charset="0"/>
            </a:endParaRPr>
          </a:p>
        </p:txBody>
      </p:sp>
      <p:sp>
        <p:nvSpPr>
          <p:cNvPr id="6" name="TextBox 5">
            <a:extLst>
              <a:ext uri="{FF2B5EF4-FFF2-40B4-BE49-F238E27FC236}">
                <a16:creationId xmlns:a16="http://schemas.microsoft.com/office/drawing/2014/main" id="{A7049622-EFAE-432F-AEFB-CA759160433D}"/>
              </a:ext>
            </a:extLst>
          </p:cNvPr>
          <p:cNvSpPr txBox="1"/>
          <p:nvPr/>
        </p:nvSpPr>
        <p:spPr>
          <a:xfrm>
            <a:off x="4630993" y="0"/>
            <a:ext cx="7319134" cy="6863417"/>
          </a:xfrm>
          <a:prstGeom prst="rect">
            <a:avLst/>
          </a:prstGeom>
          <a:noFill/>
        </p:spPr>
        <p:txBody>
          <a:bodyPr wrap="square" rtlCol="0">
            <a:spAutoFit/>
          </a:bodyPr>
          <a:lstStyle/>
          <a:p>
            <a:r>
              <a:rPr lang="en-GB" sz="4400" dirty="0"/>
              <a:t>“Child sexual abuse is the involvement of a child in sexual activity that he or she does not fully comprehend, is unable to give informed consent to, or for which the child is not developmentally prepared and cannot give consent, or that violates the laws or social taboos of society…</a:t>
            </a:r>
          </a:p>
        </p:txBody>
      </p:sp>
    </p:spTree>
    <p:extLst>
      <p:ext uri="{BB962C8B-B14F-4D97-AF65-F5344CB8AC3E}">
        <p14:creationId xmlns:p14="http://schemas.microsoft.com/office/powerpoint/2010/main" val="50637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1"/>
            <a:ext cx="4094153" cy="3642851"/>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Definition of Child Sexual Abuse</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endParaRPr lang="en-US" sz="4800" b="1" kern="1200" dirty="0">
              <a:latin typeface="Californian FB" panose="0207040306080B030204" pitchFamily="18" charset="0"/>
            </a:endParaRPr>
          </a:p>
        </p:txBody>
      </p:sp>
      <p:sp>
        <p:nvSpPr>
          <p:cNvPr id="6" name="TextBox 5">
            <a:extLst>
              <a:ext uri="{FF2B5EF4-FFF2-40B4-BE49-F238E27FC236}">
                <a16:creationId xmlns:a16="http://schemas.microsoft.com/office/drawing/2014/main" id="{A7049622-EFAE-432F-AEFB-CA759160433D}"/>
              </a:ext>
            </a:extLst>
          </p:cNvPr>
          <p:cNvSpPr txBox="1"/>
          <p:nvPr/>
        </p:nvSpPr>
        <p:spPr>
          <a:xfrm>
            <a:off x="4630993" y="0"/>
            <a:ext cx="7319134" cy="6186309"/>
          </a:xfrm>
          <a:prstGeom prst="rect">
            <a:avLst/>
          </a:prstGeom>
          <a:noFill/>
        </p:spPr>
        <p:txBody>
          <a:bodyPr wrap="square" rtlCol="0">
            <a:spAutoFit/>
          </a:bodyPr>
          <a:lstStyle/>
          <a:p>
            <a:r>
              <a:rPr lang="en-GB" sz="4400" dirty="0"/>
              <a:t>Child sexual abuse is evidenced by this activity between a child and an adult or another child who by age or development is in a relationship of responsibility, trust or power, the activity being intended to gratify or satisfy the needs of the other person. </a:t>
            </a:r>
          </a:p>
        </p:txBody>
      </p:sp>
    </p:spTree>
    <p:extLst>
      <p:ext uri="{BB962C8B-B14F-4D97-AF65-F5344CB8AC3E}">
        <p14:creationId xmlns:p14="http://schemas.microsoft.com/office/powerpoint/2010/main" val="86723309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1"/>
            <a:ext cx="4094153" cy="3642851"/>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Definition of Child Sexual Abuse</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endParaRPr lang="en-US" sz="4800" b="1" kern="1200" dirty="0">
              <a:latin typeface="Californian FB" panose="0207040306080B030204" pitchFamily="18" charset="0"/>
            </a:endParaRPr>
          </a:p>
        </p:txBody>
      </p:sp>
      <p:sp>
        <p:nvSpPr>
          <p:cNvPr id="6" name="TextBox 5">
            <a:extLst>
              <a:ext uri="{FF2B5EF4-FFF2-40B4-BE49-F238E27FC236}">
                <a16:creationId xmlns:a16="http://schemas.microsoft.com/office/drawing/2014/main" id="{A7049622-EFAE-432F-AEFB-CA759160433D}"/>
              </a:ext>
            </a:extLst>
          </p:cNvPr>
          <p:cNvSpPr txBox="1"/>
          <p:nvPr/>
        </p:nvSpPr>
        <p:spPr>
          <a:xfrm>
            <a:off x="4630993" y="0"/>
            <a:ext cx="7319134" cy="6863417"/>
          </a:xfrm>
          <a:prstGeom prst="rect">
            <a:avLst/>
          </a:prstGeom>
          <a:noFill/>
        </p:spPr>
        <p:txBody>
          <a:bodyPr wrap="square" rtlCol="0">
            <a:spAutoFit/>
          </a:bodyPr>
          <a:lstStyle/>
          <a:p>
            <a:r>
              <a:rPr lang="en-GB" sz="4400" dirty="0"/>
              <a:t>This may include but is not limited to: the inducement or coercion of a child to engage in any unlawful sexual activity; the exploitative use of a child in prostitution or other unlawful sexual practices; the exploitative use of children in pornographic performance and materials.”</a:t>
            </a:r>
            <a:endParaRPr lang="en-GB" dirty="0"/>
          </a:p>
        </p:txBody>
      </p:sp>
    </p:spTree>
    <p:extLst>
      <p:ext uri="{BB962C8B-B14F-4D97-AF65-F5344CB8AC3E}">
        <p14:creationId xmlns:p14="http://schemas.microsoft.com/office/powerpoint/2010/main" val="20678597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16762-E577-4176-9F7C-4B4011F98CE7}"/>
              </a:ext>
            </a:extLst>
          </p:cNvPr>
          <p:cNvSpPr>
            <a:spLocks noGrp="1"/>
          </p:cNvSpPr>
          <p:nvPr>
            <p:ph type="ctrTitle"/>
          </p:nvPr>
        </p:nvSpPr>
        <p:spPr>
          <a:xfrm>
            <a:off x="6438601" y="3429000"/>
            <a:ext cx="6172781" cy="2889114"/>
          </a:xfrm>
        </p:spPr>
        <p:txBody>
          <a:bodyPr anchor="b">
            <a:normAutofit fontScale="90000"/>
          </a:bodyPr>
          <a:lstStyle/>
          <a:p>
            <a:pPr algn="l"/>
            <a:r>
              <a:rPr lang="en-US" sz="8900" dirty="0">
                <a:solidFill>
                  <a:srgbClr val="FFC000"/>
                </a:solidFill>
                <a:effectLst>
                  <a:outerShdw blurRad="38100" dist="38100" dir="2700000" algn="tl">
                    <a:srgbClr val="000000">
                      <a:alpha val="43137"/>
                    </a:srgbClr>
                  </a:outerShdw>
                </a:effectLst>
                <a:latin typeface="Californian FB" panose="0207040306080B030204" pitchFamily="18" charset="0"/>
              </a:rPr>
              <a:t>Creating a Safe Place </a:t>
            </a:r>
            <a:br>
              <a:rPr lang="en-US" sz="89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8900" dirty="0">
                <a:solidFill>
                  <a:srgbClr val="FFC000"/>
                </a:solidFill>
                <a:effectLst>
                  <a:outerShdw blurRad="38100" dist="38100" dir="2700000" algn="tl">
                    <a:srgbClr val="000000">
                      <a:alpha val="43137"/>
                    </a:srgbClr>
                  </a:outerShdw>
                </a:effectLst>
                <a:latin typeface="Californian FB" panose="0207040306080B030204" pitchFamily="18" charset="0"/>
              </a:rPr>
              <a:t>for our Children </a:t>
            </a:r>
            <a:r>
              <a:rPr lang="en-GB" dirty="0">
                <a:effectLst>
                  <a:outerShdw blurRad="38100" dist="38100" dir="2700000" algn="tl">
                    <a:srgbClr val="000000">
                      <a:alpha val="43137"/>
                    </a:srgbClr>
                  </a:outerShdw>
                </a:effectLst>
              </a:rPr>
              <a:t/>
            </a:r>
            <a:br>
              <a:rPr lang="en-GB" dirty="0">
                <a:effectLst>
                  <a:outerShdw blurRad="38100" dist="38100" dir="2700000" algn="tl">
                    <a:srgbClr val="000000">
                      <a:alpha val="43137"/>
                    </a:srgbClr>
                  </a:outerShdw>
                </a:effectLst>
              </a:rPr>
            </a:br>
            <a:endParaRPr lang="en-GB" dirty="0">
              <a:solidFill>
                <a:schemeClr val="bg1"/>
              </a:solidFill>
              <a:effectLst>
                <a:outerShdw blurRad="38100" dist="38100" dir="2700000" algn="tl">
                  <a:srgbClr val="000000">
                    <a:alpha val="43137"/>
                  </a:srgbClr>
                </a:outerShdw>
              </a:effectLst>
            </a:endParaRPr>
          </a:p>
        </p:txBody>
      </p:sp>
      <p:pic>
        <p:nvPicPr>
          <p:cNvPr id="9" name="Picture 8">
            <a:extLst>
              <a:ext uri="{FF2B5EF4-FFF2-40B4-BE49-F238E27FC236}">
                <a16:creationId xmlns:a16="http://schemas.microsoft.com/office/drawing/2014/main" id="{BE03F56D-DA31-42F9-8829-87C060431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9382" y="720993"/>
            <a:ext cx="5409351" cy="5409351"/>
          </a:xfrm>
          <a:prstGeom prst="rect">
            <a:avLst/>
          </a:prstGeom>
        </p:spPr>
      </p:pic>
    </p:spTree>
    <p:extLst>
      <p:ext uri="{BB962C8B-B14F-4D97-AF65-F5344CB8AC3E}">
        <p14:creationId xmlns:p14="http://schemas.microsoft.com/office/powerpoint/2010/main" val="24225893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1"/>
            <a:ext cx="4094153" cy="3642851"/>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Definition of Child Sexual Abuse</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endParaRPr lang="en-US" sz="4800" b="1" kern="1200" dirty="0">
              <a:latin typeface="Californian FB" panose="0207040306080B030204" pitchFamily="18" charset="0"/>
            </a:endParaRPr>
          </a:p>
        </p:txBody>
      </p:sp>
      <p:sp>
        <p:nvSpPr>
          <p:cNvPr id="6" name="TextBox 5">
            <a:extLst>
              <a:ext uri="{FF2B5EF4-FFF2-40B4-BE49-F238E27FC236}">
                <a16:creationId xmlns:a16="http://schemas.microsoft.com/office/drawing/2014/main" id="{A7049622-EFAE-432F-AEFB-CA759160433D}"/>
              </a:ext>
            </a:extLst>
          </p:cNvPr>
          <p:cNvSpPr txBox="1"/>
          <p:nvPr/>
        </p:nvSpPr>
        <p:spPr>
          <a:xfrm>
            <a:off x="4630993" y="0"/>
            <a:ext cx="7319134" cy="5632311"/>
          </a:xfrm>
          <a:prstGeom prst="rect">
            <a:avLst/>
          </a:prstGeom>
          <a:noFill/>
        </p:spPr>
        <p:txBody>
          <a:bodyPr wrap="square" rtlCol="0">
            <a:spAutoFit/>
          </a:bodyPr>
          <a:lstStyle/>
          <a:p>
            <a:r>
              <a:rPr lang="en-GB" sz="4400" dirty="0"/>
              <a:t> </a:t>
            </a:r>
          </a:p>
          <a:p>
            <a:r>
              <a:rPr lang="en-GB" sz="4400" dirty="0"/>
              <a:t>World Health Organization, 2003, “Guidelines for medico-legal care for victims of sexual violence,” </a:t>
            </a:r>
          </a:p>
          <a:p>
            <a:endParaRPr lang="en-GB" sz="4400" dirty="0"/>
          </a:p>
          <a:p>
            <a:r>
              <a:rPr lang="en-GB" sz="3200" dirty="0"/>
              <a:t>Accessed January 5, 2015. http://whqlibdoc.who.int/publications/2004/924154628x.pdf.  </a:t>
            </a:r>
          </a:p>
        </p:txBody>
      </p:sp>
    </p:spTree>
    <p:extLst>
      <p:ext uri="{BB962C8B-B14F-4D97-AF65-F5344CB8AC3E}">
        <p14:creationId xmlns:p14="http://schemas.microsoft.com/office/powerpoint/2010/main" val="40428399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D44B9-A6FD-439A-9E65-E8678FD6DB12}"/>
              </a:ext>
            </a:extLst>
          </p:cNvPr>
          <p:cNvSpPr>
            <a:spLocks noGrp="1"/>
          </p:cNvSpPr>
          <p:nvPr>
            <p:ph type="title"/>
          </p:nvPr>
        </p:nvSpPr>
        <p:spPr>
          <a:xfrm>
            <a:off x="241873" y="2374491"/>
            <a:ext cx="4094153" cy="3642851"/>
          </a:xfrm>
          <a:prstGeom prst="ellipse">
            <a:avLst/>
          </a:prstGeom>
          <a:solidFill>
            <a:schemeClr val="accent5">
              <a:lumMod val="50000"/>
            </a:schemeClr>
          </a:solidFill>
          <a:ln w="174625" cmpd="thinThick">
            <a:solidFill>
              <a:schemeClr val="tx1">
                <a:lumMod val="85000"/>
                <a:lumOff val="15000"/>
              </a:schemeClr>
            </a:solidFill>
          </a:ln>
        </p:spPr>
        <p:txBody>
          <a:bodyPr vert="horz" lIns="91440" tIns="45720" rIns="91440" bIns="45720" rtlCol="0" anchor="ctr">
            <a:noAutofit/>
          </a:bodyPr>
          <a:lstStyle/>
          <a:p>
            <a:pPr algn="ct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Definition of a Worker</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r>
              <a:rPr lang="en-US" sz="4800" b="1" dirty="0">
                <a:latin typeface="Californian FB" panose="0207040306080B030204" pitchFamily="18" charset="0"/>
              </a:rPr>
              <a:t/>
            </a:r>
            <a:br>
              <a:rPr lang="en-US" sz="4800" b="1" dirty="0">
                <a:latin typeface="Californian FB" panose="0207040306080B030204" pitchFamily="18" charset="0"/>
              </a:rPr>
            </a:br>
            <a:endParaRPr lang="en-US" sz="4800" b="1" kern="1200" dirty="0">
              <a:latin typeface="Californian FB" panose="0207040306080B030204" pitchFamily="18" charset="0"/>
            </a:endParaRPr>
          </a:p>
        </p:txBody>
      </p:sp>
      <p:sp>
        <p:nvSpPr>
          <p:cNvPr id="6" name="TextBox 5">
            <a:extLst>
              <a:ext uri="{FF2B5EF4-FFF2-40B4-BE49-F238E27FC236}">
                <a16:creationId xmlns:a16="http://schemas.microsoft.com/office/drawing/2014/main" id="{A7049622-EFAE-432F-AEFB-CA759160433D}"/>
              </a:ext>
            </a:extLst>
          </p:cNvPr>
          <p:cNvSpPr txBox="1"/>
          <p:nvPr/>
        </p:nvSpPr>
        <p:spPr>
          <a:xfrm>
            <a:off x="4630993" y="0"/>
            <a:ext cx="7319134" cy="6863417"/>
          </a:xfrm>
          <a:prstGeom prst="rect">
            <a:avLst/>
          </a:prstGeom>
          <a:noFill/>
        </p:spPr>
        <p:txBody>
          <a:bodyPr wrap="square" rtlCol="0">
            <a:spAutoFit/>
          </a:bodyPr>
          <a:lstStyle/>
          <a:p>
            <a:r>
              <a:rPr lang="en-GB" sz="4400" dirty="0"/>
              <a:t> The term “worker” would include anyone involved in a church ministry (Sunday School, Vacation Bible School, Church camps, etc.), a church sponsored school, in overnight activities involving minors, in counselling of minors, or in one-on-one mentoring of minors.</a:t>
            </a:r>
          </a:p>
        </p:txBody>
      </p:sp>
    </p:spTree>
    <p:extLst>
      <p:ext uri="{BB962C8B-B14F-4D97-AF65-F5344CB8AC3E}">
        <p14:creationId xmlns:p14="http://schemas.microsoft.com/office/powerpoint/2010/main" val="41345972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397392" y="2411771"/>
            <a:ext cx="5717673" cy="1849544"/>
          </a:xfrm>
        </p:spPr>
        <p:txBody>
          <a:bodyPr vert="horz" lIns="91440" tIns="45720" rIns="91440" bIns="45720" rtlCol="0" anchor="t">
            <a:noAutofit/>
          </a:bodyPr>
          <a:lstStyle/>
          <a:p>
            <a:pPr algn="ctr"/>
            <a:r>
              <a:rPr lang="en-US" sz="6600" b="1" kern="1200" dirty="0">
                <a:solidFill>
                  <a:srgbClr val="FFC000"/>
                </a:solidFill>
                <a:effectLst>
                  <a:outerShdw blurRad="38100" dist="38100" dir="2700000" algn="tl">
                    <a:srgbClr val="000000">
                      <a:alpha val="43137"/>
                    </a:srgbClr>
                  </a:outerShdw>
                </a:effectLst>
                <a:latin typeface="Californian FB" panose="0207040306080B030204" pitchFamily="18" charset="0"/>
              </a:rPr>
              <a:t>Workers:</a:t>
            </a:r>
            <a:br>
              <a:rPr lang="en-US" sz="6600" b="1" kern="1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6100" b="1" kern="1200" dirty="0">
                <a:solidFill>
                  <a:srgbClr val="FFC000"/>
                </a:solidFill>
                <a:effectLst>
                  <a:outerShdw blurRad="38100" dist="38100" dir="2700000" algn="tl">
                    <a:srgbClr val="000000">
                      <a:alpha val="43137"/>
                    </a:srgbClr>
                  </a:outerShdw>
                </a:effectLst>
                <a:latin typeface="Californian FB" panose="0207040306080B030204" pitchFamily="18" charset="0"/>
              </a:rPr>
              <a:t>Requirements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75798" y="335766"/>
            <a:ext cx="6001554" cy="6001554"/>
          </a:xfrm>
          <a:prstGeom prst="rect">
            <a:avLst/>
          </a:prstGeom>
          <a:ln w="9525">
            <a:noFill/>
          </a:ln>
        </p:spPr>
      </p:pic>
    </p:spTree>
    <p:extLst>
      <p:ext uri="{BB962C8B-B14F-4D97-AF65-F5344CB8AC3E}">
        <p14:creationId xmlns:p14="http://schemas.microsoft.com/office/powerpoint/2010/main" val="260464440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57250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Requirements for Teachers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1" y="839748"/>
            <a:ext cx="6561512" cy="3964699"/>
          </a:xfrm>
          <a:prstGeom prst="rect">
            <a:avLst/>
          </a:prstGeom>
        </p:spPr>
        <p:txBody>
          <a:bodyPr vert="horz" lIns="91440" tIns="45720" rIns="91440" bIns="45720" rtlCol="0" anchor="t">
            <a:noAutofit/>
          </a:bodyPr>
          <a:lstStyle/>
          <a:p>
            <a:pPr marL="285750" lvl="0" indent="-285750">
              <a:buFont typeface="Arial" panose="020B0604020202020204" pitchFamily="34" charset="0"/>
              <a:buChar char="•"/>
            </a:pPr>
            <a:r>
              <a:rPr lang="en-GB" sz="3900" dirty="0">
                <a:solidFill>
                  <a:srgbClr val="FFFF00"/>
                </a:solidFill>
              </a:rPr>
              <a:t>Must be a member as the local church defines it. </a:t>
            </a:r>
          </a:p>
          <a:p>
            <a:pPr marL="285750" lvl="0" indent="-285750">
              <a:buFont typeface="Arial" panose="020B0604020202020204" pitchFamily="34" charset="0"/>
              <a:buChar char="•"/>
            </a:pPr>
            <a:r>
              <a:rPr lang="en-GB" sz="3900" dirty="0">
                <a:solidFill>
                  <a:srgbClr val="FFFF00"/>
                </a:solidFill>
              </a:rPr>
              <a:t>Must be born again and evidencing Christian growth and maturity. </a:t>
            </a:r>
          </a:p>
          <a:p>
            <a:pPr marL="285750" lvl="0" indent="-285750">
              <a:buFont typeface="Arial" panose="020B0604020202020204" pitchFamily="34" charset="0"/>
              <a:buChar char="•"/>
            </a:pPr>
            <a:r>
              <a:rPr lang="en-GB" sz="3900">
                <a:solidFill>
                  <a:srgbClr val="FFFF00"/>
                </a:solidFill>
              </a:rPr>
              <a:t>Must </a:t>
            </a:r>
            <a:r>
              <a:rPr lang="en-GB" sz="3900" dirty="0">
                <a:solidFill>
                  <a:srgbClr val="FFFF00"/>
                </a:solidFill>
              </a:rPr>
              <a:t>regularly attend worship services and church events and not only be involved in the Children’s Ministry functions.</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332401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85825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Requirements for Assistants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0" y="839748"/>
            <a:ext cx="6817115" cy="3964699"/>
          </a:xfrm>
          <a:prstGeom prst="rect">
            <a:avLst/>
          </a:prstGeom>
        </p:spPr>
        <p:txBody>
          <a:bodyPr vert="horz" lIns="91440" tIns="45720" rIns="91440" bIns="45720" rtlCol="0" anchor="t">
            <a:noAutofit/>
          </a:bodyPr>
          <a:lstStyle/>
          <a:p>
            <a:pPr marL="285750" lvl="0" indent="-285750">
              <a:buFont typeface="Arial" panose="020B0604020202020204" pitchFamily="34" charset="0"/>
              <a:buChar char="•"/>
            </a:pPr>
            <a:r>
              <a:rPr lang="en-GB" sz="3900" dirty="0">
                <a:solidFill>
                  <a:srgbClr val="FFFF00"/>
                </a:solidFill>
              </a:rPr>
              <a:t>A non-member, as the local church defines it, may be an assistant worker. </a:t>
            </a:r>
          </a:p>
          <a:p>
            <a:pPr marL="285750" lvl="0" indent="-285750">
              <a:buFont typeface="Arial" panose="020B0604020202020204" pitchFamily="34" charset="0"/>
              <a:buChar char="•"/>
            </a:pPr>
            <a:r>
              <a:rPr lang="en-GB" sz="3900" dirty="0">
                <a:solidFill>
                  <a:srgbClr val="FFFF00"/>
                </a:solidFill>
              </a:rPr>
              <a:t>Must be a person who is born again and evidencing Christian growth and maturity.</a:t>
            </a:r>
          </a:p>
          <a:p>
            <a:pPr marL="285750" lvl="0" indent="-285750">
              <a:buFont typeface="Arial" panose="020B0604020202020204" pitchFamily="34" charset="0"/>
              <a:buChar char="•"/>
            </a:pPr>
            <a:r>
              <a:rPr lang="en-GB" sz="3900" dirty="0">
                <a:solidFill>
                  <a:srgbClr val="FFFF00"/>
                </a:solidFill>
              </a:rPr>
              <a:t>Must regularly attend worship services and church events and not only be involved in the Children’s Ministry functions.</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8923059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85825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Requirements for Workers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0" y="987972"/>
            <a:ext cx="6817115" cy="5717628"/>
          </a:xfrm>
          <a:prstGeom prst="rect">
            <a:avLst/>
          </a:prstGeom>
        </p:spPr>
        <p:txBody>
          <a:bodyPr vert="horz" lIns="91440" tIns="45720" rIns="91440" bIns="45720" rtlCol="0" anchor="t">
            <a:noAutofit/>
          </a:bodyPr>
          <a:lstStyle/>
          <a:p>
            <a:r>
              <a:rPr lang="en-GB" sz="4400" dirty="0">
                <a:solidFill>
                  <a:srgbClr val="FFFF00"/>
                </a:solidFill>
              </a:rPr>
              <a:t>Six Month Rule. No person will be considered for any ministry position involving contact with minors until she/he has been involved with the church for a minimum of six (6) months. </a:t>
            </a:r>
            <a:endParaRPr lang="en-US"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63695218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85825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Requirements for Workers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0" y="998482"/>
            <a:ext cx="6817115" cy="5707117"/>
          </a:xfrm>
          <a:prstGeom prst="rect">
            <a:avLst/>
          </a:prstGeom>
        </p:spPr>
        <p:txBody>
          <a:bodyPr vert="horz" lIns="91440" tIns="45720" rIns="91440" bIns="45720" rtlCol="0" anchor="t">
            <a:noAutofit/>
          </a:bodyPr>
          <a:lstStyle/>
          <a:p>
            <a:r>
              <a:rPr lang="en-GB" sz="4400" dirty="0">
                <a:solidFill>
                  <a:srgbClr val="FFFF00"/>
                </a:solidFill>
              </a:rPr>
              <a:t>This is a time of pre-qualification which provides opportunity for interaction between our leadership and the applicant allowing for better evaluation and suitability of the applicant for working with children. </a:t>
            </a:r>
            <a:endParaRPr lang="en-US" sz="4400" dirty="0">
              <a:solidFill>
                <a:srgbClr val="FFFF00"/>
              </a:solidFill>
            </a:endParaRPr>
          </a:p>
          <a:p>
            <a:r>
              <a:rPr lang="en-GB" sz="4400" dirty="0">
                <a:solidFill>
                  <a:srgbClr val="FFFF00"/>
                </a:solidFill>
              </a:rPr>
              <a:t> </a:t>
            </a:r>
            <a:endParaRPr lang="en-US"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3458202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85825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Age Requirements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0" y="1429407"/>
            <a:ext cx="6817115" cy="5276192"/>
          </a:xfrm>
          <a:prstGeom prst="rect">
            <a:avLst/>
          </a:prstGeom>
        </p:spPr>
        <p:txBody>
          <a:bodyPr vert="horz" lIns="91440" tIns="45720" rIns="91440" bIns="45720" rtlCol="0" anchor="t">
            <a:noAutofit/>
          </a:bodyPr>
          <a:lstStyle/>
          <a:p>
            <a:r>
              <a:rPr lang="en-GB" sz="4400" dirty="0">
                <a:solidFill>
                  <a:srgbClr val="FFFF00"/>
                </a:solidFill>
              </a:rPr>
              <a:t>All teachers must be at least 18 years of age.</a:t>
            </a:r>
            <a:endParaRPr lang="en-US" sz="4400" dirty="0">
              <a:solidFill>
                <a:srgbClr val="FFFF00"/>
              </a:solidFill>
            </a:endParaRPr>
          </a:p>
          <a:p>
            <a:r>
              <a:rPr lang="en-GB" sz="4400" dirty="0">
                <a:solidFill>
                  <a:srgbClr val="FFFF00"/>
                </a:solidFill>
              </a:rPr>
              <a:t> </a:t>
            </a:r>
            <a:endParaRPr lang="en-US"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952241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0" y="292705"/>
            <a:ext cx="8858250"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Probationary Requirements</a:t>
            </a: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76200" y="1429407"/>
            <a:ext cx="6817115" cy="5276192"/>
          </a:xfrm>
          <a:prstGeom prst="rect">
            <a:avLst/>
          </a:prstGeom>
        </p:spPr>
        <p:txBody>
          <a:bodyPr vert="horz" lIns="91440" tIns="45720" rIns="91440" bIns="45720" rtlCol="0" anchor="t">
            <a:noAutofit/>
          </a:bodyPr>
          <a:lstStyle/>
          <a:p>
            <a:r>
              <a:rPr lang="en-GB" sz="4400" dirty="0">
                <a:solidFill>
                  <a:srgbClr val="FFFF00"/>
                </a:solidFill>
              </a:rPr>
              <a:t>All new teachers and assistants (both adult and teenage) will go through a probationary period of four months under the supervision of an approved teacher.</a:t>
            </a:r>
            <a:endParaRPr lang="en-US" sz="4400" dirty="0">
              <a:solidFill>
                <a:srgbClr val="FFFF00"/>
              </a:solidFill>
            </a:endParaRPr>
          </a:p>
          <a:p>
            <a:r>
              <a:rPr lang="en-GB" sz="4400" dirty="0">
                <a:solidFill>
                  <a:srgbClr val="FFFF00"/>
                </a:solidFill>
              </a:rPr>
              <a:t> </a:t>
            </a:r>
            <a:endParaRPr lang="en-US"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4396484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516686" y="2284141"/>
            <a:ext cx="5717673" cy="1849544"/>
          </a:xfrm>
        </p:spPr>
        <p:txBody>
          <a:bodyPr vert="horz" lIns="91440" tIns="45720" rIns="91440" bIns="45720" rtlCol="0" anchor="t">
            <a:noAutofit/>
          </a:bodyPr>
          <a:lstStyle/>
          <a:p>
            <a:pPr algn="ctr"/>
            <a:r>
              <a:rPr lang="en-US" sz="6600" b="1" kern="1200" dirty="0">
                <a:solidFill>
                  <a:srgbClr val="FFC000"/>
                </a:solidFill>
                <a:effectLst>
                  <a:outerShdw blurRad="38100" dist="38100" dir="2700000" algn="tl">
                    <a:srgbClr val="000000">
                      <a:alpha val="43137"/>
                    </a:srgbClr>
                  </a:outerShdw>
                </a:effectLst>
                <a:latin typeface="Californian FB" panose="0207040306080B030204" pitchFamily="18" charset="0"/>
              </a:rPr>
              <a:t>Workers:</a:t>
            </a:r>
            <a:br>
              <a:rPr lang="en-US" sz="6600" b="1" kern="1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6600" b="1" kern="1200" dirty="0">
                <a:solidFill>
                  <a:srgbClr val="FFC000"/>
                </a:solidFill>
                <a:effectLst>
                  <a:outerShdw blurRad="38100" dist="38100" dir="2700000" algn="tl">
                    <a:srgbClr val="000000">
                      <a:alpha val="43137"/>
                    </a:srgbClr>
                  </a:outerShdw>
                </a:effectLst>
                <a:latin typeface="Californian FB" panose="0207040306080B030204" pitchFamily="18" charset="0"/>
              </a:rPr>
              <a:t>Screening</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75798" y="335766"/>
            <a:ext cx="6001554" cy="6001554"/>
          </a:xfrm>
          <a:prstGeom prst="rect">
            <a:avLst/>
          </a:prstGeom>
          <a:ln w="9525">
            <a:noFill/>
          </a:ln>
        </p:spPr>
      </p:pic>
    </p:spTree>
    <p:extLst>
      <p:ext uri="{BB962C8B-B14F-4D97-AF65-F5344CB8AC3E}">
        <p14:creationId xmlns:p14="http://schemas.microsoft.com/office/powerpoint/2010/main" val="2645504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800923" y="1782119"/>
            <a:ext cx="5314536" cy="1325563"/>
          </a:xfrm>
        </p:spPr>
        <p:txBody>
          <a:bodyPr>
            <a:noAutofit/>
          </a:bodyPr>
          <a:lstStyle/>
          <a:p>
            <a:r>
              <a:rPr lang="en-US" sz="8000" dirty="0">
                <a:solidFill>
                  <a:srgbClr val="FFC000"/>
                </a:solidFill>
                <a:effectLst>
                  <a:outerShdw blurRad="38100" dist="38100" dir="2700000" algn="tl">
                    <a:srgbClr val="000000">
                      <a:alpha val="43137"/>
                    </a:srgbClr>
                  </a:outerShdw>
                </a:effectLst>
                <a:latin typeface="Californian FB" panose="0207040306080B030204" pitchFamily="18" charset="0"/>
              </a:rPr>
              <a:t>What does a safe place look like?</a:t>
            </a:r>
            <a:endParaRPr lang="en-GB" sz="80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
        <p:nvSpPr>
          <p:cNvPr id="10" name="Content Placeholder 9">
            <a:extLst>
              <a:ext uri="{FF2B5EF4-FFF2-40B4-BE49-F238E27FC236}">
                <a16:creationId xmlns:a16="http://schemas.microsoft.com/office/drawing/2014/main" id="{40AFE749-6894-4DD6-8A70-86DA0B323929}"/>
              </a:ext>
            </a:extLst>
          </p:cNvPr>
          <p:cNvSpPr>
            <a:spLocks noGrp="1"/>
          </p:cNvSpPr>
          <p:nvPr>
            <p:ph idx="1"/>
          </p:nvPr>
        </p:nvSpPr>
        <p:spPr>
          <a:xfrm>
            <a:off x="762000" y="2279018"/>
            <a:ext cx="5314543" cy="3375920"/>
          </a:xfrm>
        </p:spPr>
        <p:txBody>
          <a:bodyPr anchor="t">
            <a:normAutofit/>
          </a:bodyPr>
          <a:lstStyle/>
          <a:p>
            <a:endParaRPr lang="en-US" sz="1800" dirty="0"/>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1990" y="475285"/>
            <a:ext cx="5706573" cy="5706573"/>
          </a:xfrm>
          <a:prstGeom prst="rect">
            <a:avLst/>
          </a:prstGeom>
        </p:spPr>
      </p:pic>
    </p:spTree>
    <p:extLst>
      <p:ext uri="{BB962C8B-B14F-4D97-AF65-F5344CB8AC3E}">
        <p14:creationId xmlns:p14="http://schemas.microsoft.com/office/powerpoint/2010/main" val="838129149"/>
      </p:ext>
    </p:extLst>
  </p:cSld>
  <p:clrMapOvr>
    <a:overrideClrMapping bg1="dk1" tx1="lt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20098" y="405689"/>
            <a:ext cx="5277333" cy="1325563"/>
          </a:xfrm>
        </p:spPr>
        <p:txBody>
          <a:bodyPr vert="horz" lIns="91440" tIns="45720" rIns="91440" bIns="45720" rtlCol="0" anchor="ctr">
            <a:noAutofit/>
          </a:bodyPr>
          <a:lstStyle/>
          <a:p>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Workers:</a:t>
            </a:r>
            <a:b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br>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Screening</a:t>
            </a:r>
          </a:p>
        </p:txBody>
      </p:sp>
      <p:sp>
        <p:nvSpPr>
          <p:cNvPr id="3" name="TextBox 2">
            <a:extLst>
              <a:ext uri="{FF2B5EF4-FFF2-40B4-BE49-F238E27FC236}">
                <a16:creationId xmlns:a16="http://schemas.microsoft.com/office/drawing/2014/main" id="{5267EE0A-D309-4E97-B64B-2AAC8D8EBECF}"/>
              </a:ext>
            </a:extLst>
          </p:cNvPr>
          <p:cNvSpPr txBox="1"/>
          <p:nvPr/>
        </p:nvSpPr>
        <p:spPr>
          <a:xfrm>
            <a:off x="424542" y="1945065"/>
            <a:ext cx="5967636" cy="3181684"/>
          </a:xfrm>
          <a:prstGeom prst="rect">
            <a:avLst/>
          </a:prstGeom>
        </p:spPr>
        <p:txBody>
          <a:bodyPr vert="horz" lIns="91440" tIns="45720" rIns="91440" bIns="45720" rtlCol="0" anchor="t">
            <a:noAutofit/>
          </a:bodyPr>
          <a:lstStyle/>
          <a:p>
            <a:pPr defTabSz="914400">
              <a:lnSpc>
                <a:spcPct val="90000"/>
              </a:lnSpc>
              <a:spcAft>
                <a:spcPts val="600"/>
              </a:spcAft>
            </a:pPr>
            <a:r>
              <a:rPr lang="en-US" sz="4800" dirty="0">
                <a:solidFill>
                  <a:srgbClr val="FFFF00"/>
                </a:solidFill>
                <a:effectLst>
                  <a:outerShdw blurRad="38100" dist="38100" dir="2700000" algn="tl">
                    <a:srgbClr val="000000">
                      <a:alpha val="43137"/>
                    </a:srgbClr>
                  </a:outerShdw>
                </a:effectLst>
                <a:latin typeface="Californian FB" panose="0207040306080B030204" pitchFamily="18" charset="0"/>
              </a:rPr>
              <a:t>All persons who desire to work with the children participating in our programs and activities will be screened.</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60432975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5944" y="-280465"/>
            <a:ext cx="7057334" cy="1325563"/>
          </a:xfrm>
        </p:spPr>
        <p:txBody>
          <a:bodyPr vert="horz" lIns="91440" tIns="45720" rIns="91440" bIns="45720" rtlCol="0" anchor="ctr">
            <a:noAutofit/>
          </a:bodyPr>
          <a:lstStyle/>
          <a:p>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Written </a:t>
            </a:r>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Application</a:t>
            </a: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65944" y="707540"/>
            <a:ext cx="7057334" cy="3181684"/>
          </a:xfrm>
          <a:prstGeom prst="rect">
            <a:avLst/>
          </a:prstGeom>
        </p:spPr>
        <p:txBody>
          <a:bodyPr vert="horz" lIns="91440" tIns="45720" rIns="91440" bIns="45720" rtlCol="0" anchor="t">
            <a:noAutofit/>
          </a:bodyPr>
          <a:lstStyle/>
          <a:p>
            <a:r>
              <a:rPr lang="en-GB" sz="4000" dirty="0">
                <a:solidFill>
                  <a:srgbClr val="FFFF00"/>
                </a:solidFill>
              </a:rPr>
              <a:t>All persons seeking to work with children must complete and sign a written application. The application will request basic information from the applicant and will inquire into previous experience with children, if any, previous church affiliation, reference and employment information.</a:t>
            </a:r>
          </a:p>
          <a:p>
            <a:endParaRPr lang="en-US" sz="48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45288871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5944" y="-280465"/>
            <a:ext cx="7057334" cy="1325563"/>
          </a:xfrm>
        </p:spPr>
        <p:txBody>
          <a:bodyPr vert="horz" lIns="91440" tIns="45720" rIns="91440" bIns="45720" rtlCol="0" anchor="ctr">
            <a:noAutofit/>
          </a:bodyPr>
          <a:lstStyle/>
          <a:p>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Written </a:t>
            </a:r>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Application</a:t>
            </a: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65944" y="707540"/>
            <a:ext cx="6505638" cy="3181684"/>
          </a:xfrm>
          <a:prstGeom prst="rect">
            <a:avLst/>
          </a:prstGeom>
        </p:spPr>
        <p:txBody>
          <a:bodyPr vert="horz" lIns="91440" tIns="45720" rIns="91440" bIns="45720" rtlCol="0" anchor="t">
            <a:noAutofit/>
          </a:bodyPr>
          <a:lstStyle/>
          <a:p>
            <a:r>
              <a:rPr lang="en-GB" sz="4100" dirty="0">
                <a:solidFill>
                  <a:srgbClr val="FFFF00"/>
                </a:solidFill>
              </a:rPr>
              <a:t>All applicants shall sign a self-disclosure form confirming they have not previously been convicted for any offence involving any type of harm to a child or children, and declare anything that may affect their suitability to work with children. </a:t>
            </a:r>
          </a:p>
          <a:p>
            <a:endParaRPr lang="en-US" sz="48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41901408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5944" y="-280465"/>
            <a:ext cx="7057334"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Reference Checks</a:t>
            </a: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65944" y="707540"/>
            <a:ext cx="6827374" cy="3181684"/>
          </a:xfrm>
          <a:prstGeom prst="rect">
            <a:avLst/>
          </a:prstGeom>
        </p:spPr>
        <p:txBody>
          <a:bodyPr vert="horz" lIns="91440" tIns="45720" rIns="91440" bIns="45720" rtlCol="0" anchor="t">
            <a:noAutofit/>
          </a:bodyPr>
          <a:lstStyle/>
          <a:p>
            <a:r>
              <a:rPr lang="en-GB" sz="4400" dirty="0">
                <a:solidFill>
                  <a:srgbClr val="FFFF00"/>
                </a:solidFill>
              </a:rPr>
              <a:t>Before an interview at least two of the applicant’s references will be checked. These references should from an institution as opposed to personal or family references. </a:t>
            </a:r>
            <a:endParaRPr lang="en-US" sz="44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44595593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5944" y="-280465"/>
            <a:ext cx="7057334" cy="1325563"/>
          </a:xfrm>
        </p:spPr>
        <p:txBody>
          <a:bodyPr vert="horz" lIns="91440" tIns="45720" rIns="91440" bIns="45720" rtlCol="0" anchor="ctr">
            <a:noAutofit/>
          </a:bodyPr>
          <a:lstStyle/>
          <a:p>
            <a:r>
              <a:rPr lang="en-US" sz="5400" b="1" dirty="0">
                <a:solidFill>
                  <a:srgbClr val="FFFF00"/>
                </a:solidFill>
                <a:effectLst>
                  <a:outerShdw blurRad="38100" dist="38100" dir="2700000" algn="tl">
                    <a:srgbClr val="000000">
                      <a:alpha val="43137"/>
                    </a:srgbClr>
                  </a:outerShdw>
                </a:effectLst>
                <a:latin typeface="Californian FB" panose="0207040306080B030204" pitchFamily="18" charset="0"/>
              </a:rPr>
              <a:t>Reference Checks</a:t>
            </a:r>
            <a:endPar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 name="TextBox 2">
            <a:extLst>
              <a:ext uri="{FF2B5EF4-FFF2-40B4-BE49-F238E27FC236}">
                <a16:creationId xmlns:a16="http://schemas.microsoft.com/office/drawing/2014/main" id="{5267EE0A-D309-4E97-B64B-2AAC8D8EBECF}"/>
              </a:ext>
            </a:extLst>
          </p:cNvPr>
          <p:cNvSpPr txBox="1"/>
          <p:nvPr/>
        </p:nvSpPr>
        <p:spPr>
          <a:xfrm>
            <a:off x="65944" y="707540"/>
            <a:ext cx="6827374" cy="3181684"/>
          </a:xfrm>
          <a:prstGeom prst="rect">
            <a:avLst/>
          </a:prstGeom>
        </p:spPr>
        <p:txBody>
          <a:bodyPr vert="horz" lIns="91440" tIns="45720" rIns="91440" bIns="45720" rtlCol="0" anchor="t">
            <a:noAutofit/>
          </a:bodyPr>
          <a:lstStyle/>
          <a:p>
            <a:r>
              <a:rPr lang="en-GB" sz="4400" dirty="0">
                <a:solidFill>
                  <a:srgbClr val="FFFF00"/>
                </a:solidFill>
              </a:rPr>
              <a:t>Preferably, references should be from organizations where the applicant has worked with children in the past. One should be from the applicant’s former pastor. </a:t>
            </a:r>
            <a:endParaRPr lang="en-US" sz="44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3121589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65944" y="-280465"/>
            <a:ext cx="7057334" cy="1325563"/>
          </a:xfrm>
        </p:spPr>
        <p:txBody>
          <a:bodyPr vert="horz" lIns="91440" tIns="45720" rIns="91440" bIns="45720" rtlCol="0" anchor="ctr">
            <a:noAutofit/>
          </a:bodyPr>
          <a:lstStyle/>
          <a:p>
            <a:r>
              <a:rPr lang="en-US" sz="5400" b="1" kern="1200" dirty="0">
                <a:solidFill>
                  <a:srgbClr val="FFFF00"/>
                </a:solidFill>
                <a:effectLst>
                  <a:outerShdw blurRad="38100" dist="38100" dir="2700000" algn="tl">
                    <a:srgbClr val="000000">
                      <a:alpha val="43137"/>
                    </a:srgbClr>
                  </a:outerShdw>
                </a:effectLst>
                <a:latin typeface="Californian FB" panose="0207040306080B030204" pitchFamily="18" charset="0"/>
              </a:rPr>
              <a:t>Personal Interview</a:t>
            </a:r>
          </a:p>
        </p:txBody>
      </p:sp>
      <p:sp>
        <p:nvSpPr>
          <p:cNvPr id="3" name="TextBox 2">
            <a:extLst>
              <a:ext uri="{FF2B5EF4-FFF2-40B4-BE49-F238E27FC236}">
                <a16:creationId xmlns:a16="http://schemas.microsoft.com/office/drawing/2014/main" id="{5267EE0A-D309-4E97-B64B-2AAC8D8EBECF}"/>
              </a:ext>
            </a:extLst>
          </p:cNvPr>
          <p:cNvSpPr txBox="1"/>
          <p:nvPr/>
        </p:nvSpPr>
        <p:spPr>
          <a:xfrm>
            <a:off x="65944" y="707540"/>
            <a:ext cx="6827374" cy="3181684"/>
          </a:xfrm>
          <a:prstGeom prst="rect">
            <a:avLst/>
          </a:prstGeom>
        </p:spPr>
        <p:txBody>
          <a:bodyPr vert="horz" lIns="91440" tIns="45720" rIns="91440" bIns="45720" rtlCol="0" anchor="t">
            <a:noAutofit/>
          </a:bodyPr>
          <a:lstStyle/>
          <a:p>
            <a:endParaRPr lang="en-GB" dirty="0"/>
          </a:p>
          <a:p>
            <a:r>
              <a:rPr lang="en-GB" sz="4400" dirty="0">
                <a:solidFill>
                  <a:srgbClr val="FFFF00"/>
                </a:solidFill>
              </a:rPr>
              <a:t>Upon completion of the application, a face-to-face interview may be scheduled with the applicant to discuss his/her suitability for the position.</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05744031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330343" y="2232182"/>
            <a:ext cx="5717673"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Workers:</a:t>
            </a:r>
            <a:b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6100" b="1" kern="1200" dirty="0">
                <a:solidFill>
                  <a:srgbClr val="FFC000"/>
                </a:solidFill>
                <a:effectLst>
                  <a:outerShdw blurRad="38100" dist="38100" dir="2700000" algn="tl">
                    <a:srgbClr val="000000">
                      <a:alpha val="43137"/>
                    </a:srgbClr>
                  </a:outerShdw>
                </a:effectLst>
                <a:latin typeface="Californian FB" panose="0207040306080B030204" pitchFamily="18" charset="0"/>
              </a:rPr>
              <a:t>Teenagers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37161" y="399245"/>
            <a:ext cx="5976712" cy="5976712"/>
          </a:xfrm>
          <a:prstGeom prst="rect">
            <a:avLst/>
          </a:prstGeom>
          <a:ln w="9525">
            <a:noFill/>
          </a:ln>
        </p:spPr>
      </p:pic>
    </p:spTree>
    <p:extLst>
      <p:ext uri="{BB962C8B-B14F-4D97-AF65-F5344CB8AC3E}">
        <p14:creationId xmlns:p14="http://schemas.microsoft.com/office/powerpoint/2010/main" val="20521218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0"/>
            <a:ext cx="6326236" cy="3181684"/>
          </a:xfrm>
          <a:prstGeom prst="rect">
            <a:avLst/>
          </a:prstGeom>
        </p:spPr>
        <p:txBody>
          <a:bodyPr vert="horz" lIns="91440" tIns="45720" rIns="91440" bIns="45720" rtlCol="0" anchor="t">
            <a:noAutofit/>
          </a:bodyPr>
          <a:lstStyle/>
          <a:p>
            <a:endParaRPr lang="en-GB" dirty="0"/>
          </a:p>
          <a:p>
            <a:r>
              <a:rPr lang="en-GB" sz="4400" dirty="0">
                <a:solidFill>
                  <a:srgbClr val="FFFF00"/>
                </a:solidFill>
              </a:rPr>
              <a:t>There may be times when it is necessary or desirable for child ministry workers, who are themselves under age 18, to assist in caring for children during programmes or activities.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
        <p:nvSpPr>
          <p:cNvPr id="5" name="Title 4">
            <a:extLst>
              <a:ext uri="{FF2B5EF4-FFF2-40B4-BE49-F238E27FC236}">
                <a16:creationId xmlns:a16="http://schemas.microsoft.com/office/drawing/2014/main" id="{10192821-1453-4DAB-A773-1A03FFF3EE50}"/>
              </a:ext>
            </a:extLst>
          </p:cNvPr>
          <p:cNvSpPr>
            <a:spLocks noGrp="1"/>
          </p:cNvSpPr>
          <p:nvPr>
            <p:ph type="title"/>
          </p:nvPr>
        </p:nvSpPr>
        <p:spPr/>
        <p:txBody>
          <a:bodyPr/>
          <a:lstStyle/>
          <a:p>
            <a:endParaRPr lang="en-GB" dirty="0"/>
          </a:p>
        </p:txBody>
      </p:sp>
    </p:spTree>
    <p:extLst>
      <p:ext uri="{BB962C8B-B14F-4D97-AF65-F5344CB8AC3E}">
        <p14:creationId xmlns:p14="http://schemas.microsoft.com/office/powerpoint/2010/main" val="222348989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0"/>
            <a:ext cx="6505640" cy="3181684"/>
          </a:xfrm>
          <a:prstGeom prst="rect">
            <a:avLst/>
          </a:prstGeom>
        </p:spPr>
        <p:txBody>
          <a:bodyPr vert="horz" lIns="91440" tIns="45720" rIns="91440" bIns="45720" rtlCol="0" anchor="t">
            <a:noAutofit/>
          </a:bodyPr>
          <a:lstStyle/>
          <a:p>
            <a:endParaRPr lang="en-GB" dirty="0"/>
          </a:p>
          <a:p>
            <a:r>
              <a:rPr lang="en-GB" sz="4400" dirty="0">
                <a:solidFill>
                  <a:srgbClr val="FFFF00"/>
                </a:solidFill>
              </a:rPr>
              <a:t>The following guidelines apply to teenage class assistant workers:</a:t>
            </a:r>
          </a:p>
          <a:p>
            <a:pPr marL="285750" indent="-285750">
              <a:buFont typeface="Arial" panose="020B0604020202020204" pitchFamily="34" charset="0"/>
              <a:buChar char="•"/>
            </a:pPr>
            <a:r>
              <a:rPr lang="en-GB" sz="4000" dirty="0">
                <a:solidFill>
                  <a:srgbClr val="FFFF00"/>
                </a:solidFill>
              </a:rPr>
              <a:t>Must be at least age 14.</a:t>
            </a:r>
          </a:p>
          <a:p>
            <a:r>
              <a:rPr lang="en-GB" sz="4000" dirty="0">
                <a:solidFill>
                  <a:srgbClr val="FFFF00"/>
                </a:solidFill>
              </a:rPr>
              <a:t> Must be screened as specified above.</a:t>
            </a:r>
          </a:p>
          <a:p>
            <a:pPr marL="285750" indent="-285750">
              <a:buFont typeface="Arial" panose="020B0604020202020204" pitchFamily="34" charset="0"/>
              <a:buChar char="•"/>
            </a:pPr>
            <a:r>
              <a:rPr lang="en-GB" sz="4000" dirty="0">
                <a:solidFill>
                  <a:srgbClr val="FFFF00"/>
                </a:solidFill>
              </a:rPr>
              <a:t>Must be under the supervision of an adult and must never be left alone with children.</a:t>
            </a:r>
          </a:p>
          <a:p>
            <a:endParaRPr lang="en-GB"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
        <p:nvSpPr>
          <p:cNvPr id="5" name="Title 4">
            <a:extLst>
              <a:ext uri="{FF2B5EF4-FFF2-40B4-BE49-F238E27FC236}">
                <a16:creationId xmlns:a16="http://schemas.microsoft.com/office/drawing/2014/main" id="{10192821-1453-4DAB-A773-1A03FFF3EE50}"/>
              </a:ext>
            </a:extLst>
          </p:cNvPr>
          <p:cNvSpPr>
            <a:spLocks noGrp="1"/>
          </p:cNvSpPr>
          <p:nvPr>
            <p:ph type="title"/>
          </p:nvPr>
        </p:nvSpPr>
        <p:spPr/>
        <p:txBody>
          <a:bodyPr/>
          <a:lstStyle/>
          <a:p>
            <a:endParaRPr lang="en-GB" dirty="0"/>
          </a:p>
        </p:txBody>
      </p:sp>
    </p:spTree>
    <p:extLst>
      <p:ext uri="{BB962C8B-B14F-4D97-AF65-F5344CB8AC3E}">
        <p14:creationId xmlns:p14="http://schemas.microsoft.com/office/powerpoint/2010/main" val="389336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26111" y="1163036"/>
            <a:ext cx="5717673"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Adult Oversight Guidelines (AOGs)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88676" y="476518"/>
            <a:ext cx="5847923" cy="5847923"/>
          </a:xfrm>
          <a:prstGeom prst="rect">
            <a:avLst/>
          </a:prstGeom>
          <a:ln w="9525">
            <a:noFill/>
          </a:ln>
        </p:spPr>
      </p:pic>
    </p:spTree>
    <p:extLst>
      <p:ext uri="{BB962C8B-B14F-4D97-AF65-F5344CB8AC3E}">
        <p14:creationId xmlns:p14="http://schemas.microsoft.com/office/powerpoint/2010/main" val="2900601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924452" y="2641415"/>
            <a:ext cx="5314536" cy="1325563"/>
          </a:xfrm>
        </p:spPr>
        <p:txBody>
          <a:bodyPr>
            <a:noAutofit/>
          </a:bodyPr>
          <a:lstStyle/>
          <a:p>
            <a:r>
              <a:rPr lang="en-US" sz="8000" dirty="0">
                <a:solidFill>
                  <a:srgbClr val="FFC000"/>
                </a:solidFill>
                <a:effectLst>
                  <a:outerShdw blurRad="38100" dist="38100" dir="2700000" algn="tl">
                    <a:srgbClr val="000000">
                      <a:alpha val="43137"/>
                    </a:srgbClr>
                  </a:outerShdw>
                </a:effectLst>
                <a:latin typeface="Californian FB" panose="0207040306080B030204" pitchFamily="18" charset="0"/>
              </a:rPr>
              <a:t>What would be the safest space for a child? </a:t>
            </a:r>
            <a:endParaRPr lang="en-GB" sz="80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
        <p:nvSpPr>
          <p:cNvPr id="10" name="Content Placeholder 9">
            <a:extLst>
              <a:ext uri="{FF2B5EF4-FFF2-40B4-BE49-F238E27FC236}">
                <a16:creationId xmlns:a16="http://schemas.microsoft.com/office/drawing/2014/main" id="{40AFE749-6894-4DD6-8A70-86DA0B323929}"/>
              </a:ext>
            </a:extLst>
          </p:cNvPr>
          <p:cNvSpPr>
            <a:spLocks noGrp="1"/>
          </p:cNvSpPr>
          <p:nvPr>
            <p:ph idx="1"/>
          </p:nvPr>
        </p:nvSpPr>
        <p:spPr>
          <a:xfrm>
            <a:off x="762000" y="2279018"/>
            <a:ext cx="5314543" cy="3375920"/>
          </a:xfrm>
        </p:spPr>
        <p:txBody>
          <a:bodyPr anchor="t">
            <a:normAutofit/>
          </a:bodyPr>
          <a:lstStyle/>
          <a:p>
            <a:endParaRPr lang="en-US" sz="1800" dirty="0"/>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41990" y="283335"/>
            <a:ext cx="5898523" cy="5898523"/>
          </a:xfrm>
          <a:prstGeom prst="rect">
            <a:avLst/>
          </a:prstGeom>
        </p:spPr>
      </p:pic>
    </p:spTree>
    <p:extLst>
      <p:ext uri="{BB962C8B-B14F-4D97-AF65-F5344CB8AC3E}">
        <p14:creationId xmlns:p14="http://schemas.microsoft.com/office/powerpoint/2010/main" val="3924239201"/>
      </p:ext>
    </p:extLst>
  </p:cSld>
  <p:clrMapOvr>
    <a:overrideClrMapping bg1="dk1" tx1="lt1" bg2="dk2" tx2="lt2" accent1="accent1" accent2="accent2" accent3="accent3" accent4="accent4" accent5="accent5" accent6="accent6" hlink="hlink" folHlink="folHlink"/>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505640"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1. Two Adult Rule </a:t>
            </a:r>
          </a:p>
          <a:p>
            <a:r>
              <a:rPr lang="en-GB" sz="4400" dirty="0">
                <a:solidFill>
                  <a:srgbClr val="FFFF00"/>
                </a:solidFill>
              </a:rPr>
              <a:t>The goal is to have a minimum of two unrelated adult workers in attendance at all times when children are being supervised during our programmes and activities.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73149082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647970" cy="3181684"/>
          </a:xfrm>
          <a:prstGeom prst="rect">
            <a:avLst/>
          </a:prstGeom>
        </p:spPr>
        <p:txBody>
          <a:bodyPr vert="horz" lIns="91440" tIns="45720" rIns="91440" bIns="45720" rtlCol="0" anchor="t">
            <a:noAutofit/>
          </a:bodyPr>
          <a:lstStyle/>
          <a:p>
            <a:endParaRPr lang="en-GB" dirty="0"/>
          </a:p>
          <a:p>
            <a:r>
              <a:rPr lang="en-GB" sz="4400" dirty="0">
                <a:solidFill>
                  <a:srgbClr val="FFFF00"/>
                </a:solidFill>
              </a:rPr>
              <a:t>Some youth classes may have only one adult teacher in attendance during the class session; in these instances, doors to the classroom should remain open and there should be no fewer than three students with the adult teacher.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409301811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647970" cy="3181684"/>
          </a:xfrm>
          <a:prstGeom prst="rect">
            <a:avLst/>
          </a:prstGeom>
        </p:spPr>
        <p:txBody>
          <a:bodyPr vert="horz" lIns="91440" tIns="45720" rIns="91440" bIns="45720" rtlCol="0" anchor="t">
            <a:noAutofit/>
          </a:bodyPr>
          <a:lstStyle/>
          <a:p>
            <a:endParaRPr lang="en-GB" dirty="0"/>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
        <p:nvSpPr>
          <p:cNvPr id="2" name="Rectangle 1">
            <a:extLst>
              <a:ext uri="{FF2B5EF4-FFF2-40B4-BE49-F238E27FC236}">
                <a16:creationId xmlns:a16="http://schemas.microsoft.com/office/drawing/2014/main" id="{EA551115-4E95-4E3B-9017-74EDCB4F8F65}"/>
              </a:ext>
            </a:extLst>
          </p:cNvPr>
          <p:cNvSpPr/>
          <p:nvPr/>
        </p:nvSpPr>
        <p:spPr>
          <a:xfrm>
            <a:off x="176981" y="760562"/>
            <a:ext cx="5919019" cy="4154984"/>
          </a:xfrm>
          <a:prstGeom prst="rect">
            <a:avLst/>
          </a:prstGeom>
        </p:spPr>
        <p:txBody>
          <a:bodyPr wrap="square">
            <a:spAutoFit/>
          </a:bodyPr>
          <a:lstStyle/>
          <a:p>
            <a:r>
              <a:rPr lang="en-GB" sz="4400" dirty="0">
                <a:solidFill>
                  <a:srgbClr val="FFFF00"/>
                </a:solidFill>
              </a:rPr>
              <a:t>Minors are not to be left alone with one adult on the premises or in any sponsored activity unless in a counselling situation. </a:t>
            </a:r>
          </a:p>
        </p:txBody>
      </p:sp>
    </p:spTree>
    <p:extLst>
      <p:ext uri="{BB962C8B-B14F-4D97-AF65-F5344CB8AC3E}">
        <p14:creationId xmlns:p14="http://schemas.microsoft.com/office/powerpoint/2010/main" val="30455752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7537122"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2. Mixed Male-Female Groups </a:t>
            </a:r>
            <a:r>
              <a:rPr lang="en-GB" sz="4400" dirty="0">
                <a:solidFill>
                  <a:srgbClr val="FFFF00"/>
                </a:solidFill>
              </a:rPr>
              <a:t>Where there are mixed male-female groups there must be male and female leaders. In case where, for example </a:t>
            </a:r>
          </a:p>
          <a:p>
            <a:r>
              <a:rPr lang="en-GB" sz="4400" dirty="0">
                <a:solidFill>
                  <a:srgbClr val="FFFF00"/>
                </a:solidFill>
              </a:rPr>
              <a:t>there is a girls’ group with a male facilitator/leader, there must also be a female facilitator/leader present. </a:t>
            </a:r>
          </a:p>
          <a:p>
            <a:endPar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35920656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827376"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3. Visible Ministry Policies </a:t>
            </a:r>
          </a:p>
          <a:p>
            <a:pPr marL="285750" indent="-285750">
              <a:buFont typeface="Arial" panose="020B0604020202020204" pitchFamily="34" charset="0"/>
              <a:buChar char="•"/>
            </a:pPr>
            <a:r>
              <a:rPr lang="en-GB" sz="3200" dirty="0">
                <a:solidFill>
                  <a:srgbClr val="FFFF00"/>
                </a:solidFill>
              </a:rPr>
              <a:t>No workers are ever to be alone with a child. At least two workers should be present whenever possible.</a:t>
            </a:r>
          </a:p>
          <a:p>
            <a:pPr marL="285750" indent="-285750">
              <a:buFont typeface="Arial" panose="020B0604020202020204" pitchFamily="34" charset="0"/>
              <a:buChar char="•"/>
            </a:pPr>
            <a:r>
              <a:rPr lang="en-GB" sz="3200" dirty="0">
                <a:solidFill>
                  <a:srgbClr val="FFFF00"/>
                </a:solidFill>
              </a:rPr>
              <a:t>If a child arrives early, keep the door open and remain visible.</a:t>
            </a:r>
          </a:p>
          <a:p>
            <a:pPr marL="285750" indent="-285750">
              <a:buFont typeface="Arial" panose="020B0604020202020204" pitchFamily="34" charset="0"/>
              <a:buChar char="•"/>
            </a:pPr>
            <a:r>
              <a:rPr lang="en-GB" sz="3200" dirty="0">
                <a:solidFill>
                  <a:srgbClr val="FFFF00"/>
                </a:solidFill>
              </a:rPr>
              <a:t>Doors without a glass pane installed should never be closed completely when children are inside with adults.</a:t>
            </a:r>
          </a:p>
          <a:p>
            <a:pPr marL="285750" indent="-285750">
              <a:buFont typeface="Arial" panose="020B0604020202020204" pitchFamily="34" charset="0"/>
              <a:buChar char="•"/>
            </a:pPr>
            <a:r>
              <a:rPr lang="en-GB" sz="3200" dirty="0">
                <a:solidFill>
                  <a:srgbClr val="FFFF00"/>
                </a:solidFill>
              </a:rPr>
              <a:t>When holding a private talk with a student, especially of the opposite sex, be sure to sit in view of an open door or window.</a:t>
            </a:r>
          </a:p>
          <a:p>
            <a:endPar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781231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647970"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4. Toilet Facilities Policies </a:t>
            </a:r>
          </a:p>
          <a:p>
            <a:pPr marL="571500" indent="-571500">
              <a:buFont typeface="Arial" panose="020B0604020202020204" pitchFamily="34" charset="0"/>
              <a:buChar char="•"/>
            </a:pPr>
            <a:r>
              <a:rPr lang="en-GB" sz="4400" dirty="0">
                <a:solidFill>
                  <a:srgbClr val="FFFF00"/>
                </a:solidFill>
              </a:rPr>
              <a:t>Our church will seek, as possible, to provide or reserve separate toilet facilities for males and females. As much as possible separate facilities will be provided for boys and girls.</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842450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944458"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4. Toilet Facilities Policies </a:t>
            </a:r>
          </a:p>
          <a:p>
            <a:pPr marL="571500" indent="-571500">
              <a:buFont typeface="Arial" panose="020B0604020202020204" pitchFamily="34" charset="0"/>
              <a:buChar char="•"/>
            </a:pPr>
            <a:r>
              <a:rPr lang="en-GB" sz="4000" dirty="0">
                <a:solidFill>
                  <a:srgbClr val="FFFF00"/>
                </a:solidFill>
              </a:rPr>
              <a:t>For children under five years old, workers should escort a group of children to the toilet. They should always    go in a group, never taking     a child alone. The workers should check the toilet first  to make sure that it is vacant, and then allow the children inside.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366993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505640"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4. Toilet Facilities Policies </a:t>
            </a:r>
          </a:p>
          <a:p>
            <a:pPr marL="571500" indent="-571500">
              <a:buFont typeface="Arial" panose="020B0604020202020204" pitchFamily="34" charset="0"/>
              <a:buChar char="•"/>
            </a:pPr>
            <a:r>
              <a:rPr lang="en-GB" sz="4000" dirty="0">
                <a:solidFill>
                  <a:srgbClr val="FFFF00"/>
                </a:solidFill>
              </a:rPr>
              <a:t>The workers should remain outside and then escort the children back to the classroom. If a child is taking longer than seems necessary, the worker should call the child to see if assistance is needed.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3023897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827376"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4. Toilet Facilities Policies </a:t>
            </a:r>
          </a:p>
          <a:p>
            <a:pPr marL="285750" indent="-285750">
              <a:buFont typeface="Arial" panose="020B0604020202020204" pitchFamily="34" charset="0"/>
              <a:buChar char="•"/>
            </a:pPr>
            <a:r>
              <a:rPr lang="en-GB" sz="3800" dirty="0">
                <a:solidFill>
                  <a:srgbClr val="FFFF00"/>
                </a:solidFill>
              </a:rPr>
              <a:t>For the protection of all, workers should </a:t>
            </a:r>
            <a:r>
              <a:rPr lang="en-GB" sz="3800" i="1" dirty="0">
                <a:solidFill>
                  <a:srgbClr val="FFFF00"/>
                </a:solidFill>
              </a:rPr>
              <a:t>never</a:t>
            </a:r>
            <a:r>
              <a:rPr lang="en-GB" sz="3800" dirty="0">
                <a:solidFill>
                  <a:srgbClr val="FFFF00"/>
                </a:solidFill>
              </a:rPr>
              <a:t> be alone with a child in a toilet with the door closed. If a child requires assistance, the workers should always leave the door open far enough that other workers can see in. Do not allow the children to “watch” while another child is using the toilet.</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54678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896332"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4. Toilet Facilities Policies </a:t>
            </a:r>
          </a:p>
          <a:p>
            <a:pPr marL="571500" indent="-571500">
              <a:buFont typeface="Arial" panose="020B0604020202020204" pitchFamily="34" charset="0"/>
              <a:buChar char="•"/>
            </a:pPr>
            <a:r>
              <a:rPr lang="en-GB" sz="3500" dirty="0">
                <a:solidFill>
                  <a:srgbClr val="FFFF00"/>
                </a:solidFill>
              </a:rPr>
              <a:t>For children over the age of five,   at least one adult male should take boys to the toilet and at least one adult female should take girls. The worker should check to make sure that the toilet is vacant, and then allow the children inside. The worker should then remain </a:t>
            </a:r>
            <a:r>
              <a:rPr lang="en-GB" sz="3500" dirty="0" smtClean="0">
                <a:solidFill>
                  <a:srgbClr val="FFFF00"/>
                </a:solidFill>
              </a:rPr>
              <a:t>outside </a:t>
            </a:r>
            <a:r>
              <a:rPr lang="en-GB" sz="3500" dirty="0">
                <a:solidFill>
                  <a:srgbClr val="FFFF00"/>
                </a:solidFill>
              </a:rPr>
              <a:t>the toilet door and escort the children back to the classroom. </a:t>
            </a:r>
            <a:endParaRPr lang="en-US" sz="3500" b="1"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819507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770261" y="967360"/>
            <a:ext cx="5314536" cy="1325563"/>
          </a:xfrm>
        </p:spPr>
        <p:txBody>
          <a:bodyPr>
            <a:noAutofit/>
          </a:bodyPr>
          <a:lstStyle/>
          <a:p>
            <a:r>
              <a:rPr lang="en-US" sz="8000" dirty="0">
                <a:solidFill>
                  <a:srgbClr val="FFC000"/>
                </a:solidFill>
                <a:effectLst>
                  <a:outerShdw blurRad="38100" dist="38100" dir="2700000" algn="tl">
                    <a:srgbClr val="000000">
                      <a:alpha val="43137"/>
                    </a:srgbClr>
                  </a:outerShdw>
                </a:effectLst>
                <a:latin typeface="Californian FB" panose="0207040306080B030204" pitchFamily="18" charset="0"/>
              </a:rPr>
              <a:t>The lap of Jesus!</a:t>
            </a:r>
            <a:endParaRPr lang="en-GB" sz="80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sp>
        <p:nvSpPr>
          <p:cNvPr id="10" name="Content Placeholder 9">
            <a:extLst>
              <a:ext uri="{FF2B5EF4-FFF2-40B4-BE49-F238E27FC236}">
                <a16:creationId xmlns:a16="http://schemas.microsoft.com/office/drawing/2014/main" id="{40AFE749-6894-4DD6-8A70-86DA0B323929}"/>
              </a:ext>
            </a:extLst>
          </p:cNvPr>
          <p:cNvSpPr>
            <a:spLocks noGrp="1"/>
          </p:cNvSpPr>
          <p:nvPr>
            <p:ph idx="1"/>
          </p:nvPr>
        </p:nvSpPr>
        <p:spPr>
          <a:xfrm>
            <a:off x="497983" y="3109011"/>
            <a:ext cx="5754175" cy="3375920"/>
          </a:xfrm>
        </p:spPr>
        <p:txBody>
          <a:bodyPr anchor="t">
            <a:normAutofit/>
          </a:bodyPr>
          <a:lstStyle/>
          <a:p>
            <a:pPr marL="0" indent="0">
              <a:buNone/>
            </a:pP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Look at </a:t>
            </a:r>
          </a:p>
          <a:p>
            <a:pPr marL="0" indent="0">
              <a:buNone/>
            </a:pP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Mark 10:13-16 </a:t>
            </a: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6697014" y="177261"/>
            <a:ext cx="4997003" cy="6537175"/>
          </a:xfrm>
          <a:prstGeom prst="rect">
            <a:avLst/>
          </a:prstGeom>
        </p:spPr>
      </p:pic>
    </p:spTree>
    <p:extLst>
      <p:ext uri="{BB962C8B-B14F-4D97-AF65-F5344CB8AC3E}">
        <p14:creationId xmlns:p14="http://schemas.microsoft.com/office/powerpoint/2010/main" val="1807644639"/>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330610" y="2090910"/>
            <a:ext cx="5358029"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Code of Conduct</a:t>
            </a:r>
            <a:endParaRPr lang="en-US" sz="7000" b="1" kern="1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81130" y="365760"/>
            <a:ext cx="5866228" cy="5866228"/>
          </a:xfrm>
          <a:prstGeom prst="rect">
            <a:avLst/>
          </a:prstGeom>
          <a:ln w="9525">
            <a:noFill/>
          </a:ln>
        </p:spPr>
      </p:pic>
    </p:spTree>
    <p:extLst>
      <p:ext uri="{BB962C8B-B14F-4D97-AF65-F5344CB8AC3E}">
        <p14:creationId xmlns:p14="http://schemas.microsoft.com/office/powerpoint/2010/main" val="97245469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896332"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Code of Conduct</a:t>
            </a:r>
          </a:p>
          <a:p>
            <a:r>
              <a:rPr lang="en-GB" sz="3700" dirty="0">
                <a:solidFill>
                  <a:srgbClr val="FFFF00"/>
                </a:solidFill>
              </a:rPr>
              <a:t>Workers involved in children’s ministry agree not to:</a:t>
            </a:r>
          </a:p>
          <a:p>
            <a:pPr marL="285750" indent="-285750">
              <a:buFont typeface="Arial" panose="020B0604020202020204" pitchFamily="34" charset="0"/>
              <a:buChar char="•"/>
            </a:pPr>
            <a:r>
              <a:rPr lang="en-GB" sz="3700" dirty="0">
                <a:solidFill>
                  <a:srgbClr val="FFFF00"/>
                </a:solidFill>
              </a:rPr>
              <a:t>Engage in inappropriately rough physical play with a child or young person (not their own).</a:t>
            </a:r>
          </a:p>
          <a:p>
            <a:pPr marL="285750" indent="-285750">
              <a:buFont typeface="Arial" panose="020B0604020202020204" pitchFamily="34" charset="0"/>
              <a:buChar char="•"/>
            </a:pPr>
            <a:r>
              <a:rPr lang="en-GB" sz="3700" dirty="0">
                <a:solidFill>
                  <a:srgbClr val="FFFF00"/>
                </a:solidFill>
              </a:rPr>
              <a:t>Use physical means or corporal punishment to discipline or control a child, other than reasonable restraint such as by holding a child to minimize injury.</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635466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65942" y="-221226"/>
            <a:ext cx="6896332" cy="3181684"/>
          </a:xfrm>
          <a:prstGeom prst="rect">
            <a:avLst/>
          </a:prstGeom>
        </p:spPr>
        <p:txBody>
          <a:bodyPr vert="horz" lIns="91440" tIns="45720" rIns="91440" bIns="45720" rtlCol="0" anchor="t">
            <a:noAutofit/>
          </a:bodyPr>
          <a:lstStyle/>
          <a:p>
            <a:endParaRPr lang="en-GB" dirty="0"/>
          </a:p>
          <a:p>
            <a:r>
              <a:rPr lang="en-US" sz="4400" b="1" dirty="0">
                <a:solidFill>
                  <a:srgbClr val="FFFF00"/>
                </a:solidFill>
                <a:effectLst>
                  <a:outerShdw blurRad="38100" dist="38100" dir="2700000" algn="tl">
                    <a:srgbClr val="000000">
                      <a:alpha val="43137"/>
                    </a:srgbClr>
                  </a:outerShdw>
                </a:effectLst>
                <a:latin typeface="Californian FB" panose="0207040306080B030204" pitchFamily="18" charset="0"/>
              </a:rPr>
              <a:t>Code of Conduct</a:t>
            </a:r>
          </a:p>
          <a:p>
            <a:pPr marL="285750" indent="-285750">
              <a:buFont typeface="Arial" panose="020B0604020202020204" pitchFamily="34" charset="0"/>
              <a:buChar char="•"/>
            </a:pPr>
            <a:r>
              <a:rPr lang="en-GB" sz="3700" dirty="0">
                <a:solidFill>
                  <a:srgbClr val="FFFF00"/>
                </a:solidFill>
              </a:rPr>
              <a:t>Hold, kiss, cuddle, or touch a child (not their own) in an age/culturally inappropriate manner OR in a manner considered inappropriate by reason of the nature of the program/activity/ occasion/event, except for appropriate touch (for example to comfort distress).</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425344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292638" y="1884623"/>
            <a:ext cx="5358029" cy="1849544"/>
          </a:xfrm>
        </p:spPr>
        <p:txBody>
          <a:bodyPr vert="horz" lIns="91440" tIns="45720" rIns="91440" bIns="45720" rtlCol="0" anchor="t">
            <a:noAutofit/>
          </a:bodyPr>
          <a:lstStyle/>
          <a:p>
            <a:pPr algn="ctr"/>
            <a:r>
              <a:rPr lang="en-US" sz="6300" b="1" kern="1200" dirty="0">
                <a:solidFill>
                  <a:srgbClr val="FFC000"/>
                </a:solidFill>
                <a:effectLst>
                  <a:outerShdw blurRad="38100" dist="38100" dir="2700000" algn="tl">
                    <a:srgbClr val="000000">
                      <a:alpha val="43137"/>
                    </a:srgbClr>
                  </a:outerShdw>
                </a:effectLst>
                <a:latin typeface="Californian FB" panose="0207040306080B030204" pitchFamily="18" charset="0"/>
              </a:rPr>
              <a:t>Responses </a:t>
            </a:r>
            <a:r>
              <a:rPr lang="en-GB" sz="6300" dirty="0">
                <a:solidFill>
                  <a:srgbClr val="FFC000"/>
                </a:solidFill>
                <a:effectLst>
                  <a:outerShdw blurRad="38100" dist="38100" dir="2700000" algn="tl">
                    <a:srgbClr val="000000">
                      <a:alpha val="43137"/>
                    </a:srgbClr>
                  </a:outerShdw>
                </a:effectLst>
                <a:latin typeface="Californian FB" panose="0207040306080B030204" pitchFamily="18" charset="0"/>
              </a:rPr>
              <a:t>to Allegations of Child Sexual Abuse</a:t>
            </a:r>
            <a:endParaRPr lang="en-US" sz="6300" b="1" kern="1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1051" y="453201"/>
            <a:ext cx="5942215" cy="5942215"/>
          </a:xfrm>
          <a:prstGeom prst="rect">
            <a:avLst/>
          </a:prstGeom>
          <a:ln w="9525">
            <a:noFill/>
          </a:ln>
        </p:spPr>
      </p:pic>
    </p:spTree>
    <p:extLst>
      <p:ext uri="{BB962C8B-B14F-4D97-AF65-F5344CB8AC3E}">
        <p14:creationId xmlns:p14="http://schemas.microsoft.com/office/powerpoint/2010/main" val="127742266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130110" y="0"/>
            <a:ext cx="6896332" cy="3181684"/>
          </a:xfrm>
          <a:prstGeom prst="rect">
            <a:avLst/>
          </a:prstGeom>
        </p:spPr>
        <p:txBody>
          <a:bodyPr vert="horz" lIns="91440" tIns="45720" rIns="91440" bIns="45720" rtlCol="0" anchor="t">
            <a:noAutofit/>
          </a:bodyPr>
          <a:lstStyle/>
          <a:p>
            <a:r>
              <a:rPr lang="en-GB" sz="3700" dirty="0">
                <a:solidFill>
                  <a:srgbClr val="FFFF00"/>
                </a:solidFill>
              </a:rPr>
              <a:t>If a worker involved in the care of children becomes aware of suspected sexual abuse of a child under his/her care, this should be reported immediately to the designated </a:t>
            </a:r>
            <a:r>
              <a:rPr lang="en-GB" sz="3700" dirty="0" smtClean="0">
                <a:solidFill>
                  <a:srgbClr val="FFFF00"/>
                </a:solidFill>
              </a:rPr>
              <a:t>person </a:t>
            </a:r>
            <a:r>
              <a:rPr lang="en-GB" sz="3700" dirty="0">
                <a:solidFill>
                  <a:srgbClr val="FFFF00"/>
                </a:solidFill>
              </a:rPr>
              <a:t>for further action, including reporting to authorities as may be mandated by state law. This verbal report should be accompanied by a written Abuse Incident Report. (See Appendix B.)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51784782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130110" y="0"/>
            <a:ext cx="6896332" cy="3181684"/>
          </a:xfrm>
          <a:prstGeom prst="rect">
            <a:avLst/>
          </a:prstGeom>
        </p:spPr>
        <p:txBody>
          <a:bodyPr vert="horz" lIns="91440" tIns="45720" rIns="91440" bIns="45720" rtlCol="0" anchor="t">
            <a:noAutofit/>
          </a:bodyPr>
          <a:lstStyle/>
          <a:p>
            <a:r>
              <a:rPr lang="en-GB" sz="4000" dirty="0">
                <a:solidFill>
                  <a:srgbClr val="FFFF00"/>
                </a:solidFill>
              </a:rPr>
              <a:t>If an incident of child sexual abuse is alleged to have occurred at our church sponsored programs or activities, the following procedure shall be followed:</a:t>
            </a:r>
          </a:p>
          <a:p>
            <a:endParaRPr lang="en-GB" sz="4000" dirty="0">
              <a:solidFill>
                <a:srgbClr val="FFFF00"/>
              </a:solidFill>
            </a:endParaRPr>
          </a:p>
          <a:p>
            <a:r>
              <a:rPr lang="en-GB" sz="4000" dirty="0">
                <a:solidFill>
                  <a:srgbClr val="FFFF00"/>
                </a:solidFill>
              </a:rPr>
              <a:t> 1. The parent or guardian of  the child will be notified. </a:t>
            </a:r>
          </a:p>
          <a:p>
            <a:r>
              <a:rPr lang="en-GB" sz="4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18663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0" y="0"/>
            <a:ext cx="6896332" cy="3181684"/>
          </a:xfrm>
          <a:prstGeom prst="rect">
            <a:avLst/>
          </a:prstGeom>
        </p:spPr>
        <p:txBody>
          <a:bodyPr vert="horz" lIns="91440" tIns="45720" rIns="91440" bIns="45720" rtlCol="0" anchor="t">
            <a:noAutofit/>
          </a:bodyPr>
          <a:lstStyle/>
          <a:p>
            <a:r>
              <a:rPr lang="en-GB" sz="4000" dirty="0">
                <a:solidFill>
                  <a:srgbClr val="FFFF00"/>
                </a:solidFill>
              </a:rPr>
              <a:t>2. The worker or church member alleged to be the perpetrator of the abuse must immediately cease involvement in ministry pending an </a:t>
            </a:r>
            <a:r>
              <a:rPr lang="en-GB" sz="4000" dirty="0" err="1">
                <a:solidFill>
                  <a:srgbClr val="FFFF00"/>
                </a:solidFill>
              </a:rPr>
              <a:t>investi-gation</a:t>
            </a:r>
            <a:r>
              <a:rPr lang="en-GB" sz="4000" dirty="0">
                <a:solidFill>
                  <a:srgbClr val="FFFF00"/>
                </a:solidFill>
              </a:rPr>
              <a:t> and instructed to remain away from the premises during the investigation. He or she should be instructed to have no contact with the victim or with witnesses. </a:t>
            </a:r>
          </a:p>
          <a:p>
            <a:r>
              <a:rPr lang="en-GB" sz="4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41515311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32034" y="247316"/>
            <a:ext cx="6571582" cy="3181684"/>
          </a:xfrm>
          <a:prstGeom prst="rect">
            <a:avLst/>
          </a:prstGeom>
        </p:spPr>
        <p:txBody>
          <a:bodyPr vert="horz" lIns="91440" tIns="45720" rIns="91440" bIns="45720" rtlCol="0" anchor="t">
            <a:noAutofit/>
          </a:bodyPr>
          <a:lstStyle/>
          <a:p>
            <a:r>
              <a:rPr lang="en-GB" sz="4000" dirty="0">
                <a:solidFill>
                  <a:srgbClr val="FFFF00"/>
                </a:solidFill>
              </a:rPr>
              <a:t>3.   Our church commits to report allegations of abuse to the civil authorities and to fully cooperate with their investigation of the incident. </a:t>
            </a:r>
          </a:p>
          <a:p>
            <a:r>
              <a:rPr lang="en-GB" sz="4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654577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166614" y="247316"/>
            <a:ext cx="6574595" cy="3181684"/>
          </a:xfrm>
          <a:prstGeom prst="rect">
            <a:avLst/>
          </a:prstGeom>
        </p:spPr>
        <p:txBody>
          <a:bodyPr vert="horz" lIns="91440" tIns="45720" rIns="91440" bIns="45720" rtlCol="0" anchor="t">
            <a:noAutofit/>
          </a:bodyPr>
          <a:lstStyle/>
          <a:p>
            <a:r>
              <a:rPr lang="en-GB" sz="3800" dirty="0">
                <a:solidFill>
                  <a:srgbClr val="FFFF00"/>
                </a:solidFill>
              </a:rPr>
              <a:t>4.  Our church must designate a spokesperson to the media concerning incidents of abuse or neglect. The advice of legal counsel will be sought before responding to media inquiries or releasing information about the situation to the congregation. All other representatives of our church should refrain from speaking to the media.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69231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321736" y="0"/>
            <a:ext cx="6574595" cy="3181684"/>
          </a:xfrm>
          <a:prstGeom prst="rect">
            <a:avLst/>
          </a:prstGeom>
        </p:spPr>
        <p:txBody>
          <a:bodyPr vert="horz" lIns="91440" tIns="45720" rIns="91440" bIns="45720" rtlCol="0" anchor="t">
            <a:noAutofit/>
          </a:bodyPr>
          <a:lstStyle/>
          <a:p>
            <a:r>
              <a:rPr lang="en-GB" sz="4000" dirty="0">
                <a:solidFill>
                  <a:srgbClr val="FFFF00"/>
                </a:solidFill>
              </a:rPr>
              <a:t>5.   A pastoral visit will be arranged for those families who desire it.  This should be for the purpose of providing pastoral support during the time of crisis and not for the purpose of investigating the incident or influencing the investigation. </a:t>
            </a:r>
            <a:r>
              <a:rPr lang="en-GB" sz="3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35000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97983" y="2538383"/>
            <a:ext cx="7674735" cy="1325563"/>
          </a:xfrm>
        </p:spPr>
        <p:txBody>
          <a:bodyPr>
            <a:noAutofit/>
          </a:bodyPr>
          <a:lstStyle/>
          <a:p>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The lap of Jesus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was safe because </a:t>
            </a:r>
            <a:b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7200" dirty="0">
                <a:solidFill>
                  <a:srgbClr val="FFC000"/>
                </a:solidFill>
                <a:effectLst>
                  <a:outerShdw blurRad="38100" dist="38100" dir="2700000" algn="tl">
                    <a:srgbClr val="000000">
                      <a:alpha val="43137"/>
                    </a:srgbClr>
                  </a:outerShdw>
                </a:effectLst>
                <a:latin typeface="Californian FB" panose="0207040306080B030204" pitchFamily="18" charset="0"/>
              </a:rPr>
              <a:t>it was a place of </a:t>
            </a:r>
            <a:r>
              <a:rPr lang="en-US" sz="7200" dirty="0">
                <a:solidFill>
                  <a:srgbClr val="FFFF00"/>
                </a:solidFill>
                <a:effectLst>
                  <a:outerShdw blurRad="38100" dist="38100" dir="2700000" algn="tl">
                    <a:srgbClr val="000000">
                      <a:alpha val="43137"/>
                    </a:srgbClr>
                  </a:outerShdw>
                </a:effectLst>
                <a:latin typeface="Californian FB" panose="0207040306080B030204" pitchFamily="18" charset="0"/>
              </a:rPr>
              <a:t>protection.</a:t>
            </a:r>
            <a:endParaRPr lang="en-GB" sz="7200" dirty="0">
              <a:solidFill>
                <a:srgbClr val="FFFF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3366120964"/>
      </p:ext>
    </p:extLst>
  </p:cSld>
  <p:clrMapOvr>
    <a:overrideClrMapping bg1="dk1" tx1="lt1" bg2="dk2" tx2="lt2" accent1="accent1" accent2="accent2" accent3="accent3" accent4="accent4" accent5="accent5" accent6="accent6" hlink="hlink" folHlink="folHlink"/>
  </p:clrMapOvr>
</p:sld>
</file>

<file path=ppt/slides/slide80.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318723" y="279400"/>
            <a:ext cx="6574595" cy="3181684"/>
          </a:xfrm>
          <a:prstGeom prst="rect">
            <a:avLst/>
          </a:prstGeom>
        </p:spPr>
        <p:txBody>
          <a:bodyPr vert="horz" lIns="91440" tIns="45720" rIns="91440" bIns="45720" rtlCol="0" anchor="t">
            <a:noAutofit/>
          </a:bodyPr>
          <a:lstStyle/>
          <a:p>
            <a:r>
              <a:rPr lang="en-GB" sz="4000" dirty="0">
                <a:solidFill>
                  <a:srgbClr val="FFFF00"/>
                </a:solidFill>
              </a:rPr>
              <a:t>6.   Any person who is found guilty of the alleged abuse or misconduct must be removed from their position working with children or youth.  At this point the perpetrator will be turned over to the governing authorities so that the legal process may take its course.</a:t>
            </a:r>
            <a:r>
              <a:rPr lang="en-GB" sz="3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364711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292638" y="1574764"/>
            <a:ext cx="5358029" cy="1849544"/>
          </a:xfrm>
        </p:spPr>
        <p:txBody>
          <a:bodyPr vert="horz" lIns="91440" tIns="45720" rIns="91440" bIns="45720" rtlCol="0" anchor="t">
            <a:noAutofit/>
          </a:bodyPr>
          <a:lstStyle/>
          <a:p>
            <a:pPr algn="ctr"/>
            <a:r>
              <a:rPr lang="en-US" sz="6300" b="1" kern="1200" dirty="0">
                <a:solidFill>
                  <a:srgbClr val="FFC000"/>
                </a:solidFill>
                <a:effectLst>
                  <a:outerShdw blurRad="38100" dist="38100" dir="2700000" algn="tl">
                    <a:srgbClr val="000000">
                      <a:alpha val="43137"/>
                    </a:srgbClr>
                  </a:outerShdw>
                </a:effectLst>
                <a:latin typeface="Californian FB" panose="0207040306080B030204" pitchFamily="18" charset="0"/>
              </a:rPr>
              <a:t>Responses </a:t>
            </a:r>
            <a:r>
              <a:rPr lang="en-GB" sz="6300" dirty="0">
                <a:solidFill>
                  <a:srgbClr val="FFC000"/>
                </a:solidFill>
                <a:effectLst>
                  <a:outerShdw blurRad="38100" dist="38100" dir="2700000" algn="tl">
                    <a:srgbClr val="000000">
                      <a:alpha val="43137"/>
                    </a:srgbClr>
                  </a:outerShdw>
                </a:effectLst>
                <a:latin typeface="Californian FB" panose="0207040306080B030204" pitchFamily="18" charset="0"/>
              </a:rPr>
              <a:t>to Victims of Child Sexual Abuse</a:t>
            </a:r>
            <a:endParaRPr lang="en-US" sz="6300" b="1" kern="12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1051" y="453201"/>
            <a:ext cx="5942215" cy="5942215"/>
          </a:xfrm>
          <a:prstGeom prst="rect">
            <a:avLst/>
          </a:prstGeom>
          <a:ln w="9525">
            <a:noFill/>
          </a:ln>
        </p:spPr>
      </p:pic>
    </p:spTree>
    <p:extLst>
      <p:ext uri="{BB962C8B-B14F-4D97-AF65-F5344CB8AC3E}">
        <p14:creationId xmlns:p14="http://schemas.microsoft.com/office/powerpoint/2010/main" val="2118645938"/>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318723" y="279400"/>
            <a:ext cx="6395189" cy="3181684"/>
          </a:xfrm>
          <a:prstGeom prst="rect">
            <a:avLst/>
          </a:prstGeom>
        </p:spPr>
        <p:txBody>
          <a:bodyPr vert="horz" lIns="91440" tIns="45720" rIns="91440" bIns="45720" rtlCol="0" anchor="t">
            <a:noAutofit/>
          </a:bodyPr>
          <a:lstStyle/>
          <a:p>
            <a:r>
              <a:rPr lang="en-GB" sz="4400" dirty="0">
                <a:solidFill>
                  <a:srgbClr val="FFFF00"/>
                </a:solidFill>
              </a:rPr>
              <a:t>Our church commits to the following pastoral care ministry for the family and victims of child sexual abuse who experienced the abuse while involved in an official ministry of the church:</a:t>
            </a:r>
          </a:p>
          <a:p>
            <a:r>
              <a:rPr lang="en-GB" sz="3800" dirty="0">
                <a:solidFill>
                  <a:srgbClr val="FFFF00"/>
                </a:solidFill>
              </a:rPr>
              <a:t> </a:t>
            </a: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786569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3.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29023" y="0"/>
            <a:ext cx="6395189" cy="3181684"/>
          </a:xfrm>
          <a:prstGeom prst="rect">
            <a:avLst/>
          </a:prstGeom>
        </p:spPr>
        <p:txBody>
          <a:bodyPr vert="horz" lIns="91440" tIns="45720" rIns="91440" bIns="45720" rtlCol="0" anchor="t">
            <a:noAutofit/>
          </a:bodyPr>
          <a:lstStyle/>
          <a:p>
            <a:pPr marL="285750" indent="-285750">
              <a:buFont typeface="Arial" panose="020B0604020202020204" pitchFamily="34" charset="0"/>
              <a:buChar char="•"/>
            </a:pPr>
            <a:r>
              <a:rPr lang="en-GB" sz="4000" dirty="0">
                <a:solidFill>
                  <a:srgbClr val="FFFF00"/>
                </a:solidFill>
              </a:rPr>
              <a:t>Providing a medical examination and treatment for the victim	</a:t>
            </a:r>
          </a:p>
          <a:p>
            <a:pPr marL="285750" indent="-285750">
              <a:buFont typeface="Arial" panose="020B0604020202020204" pitchFamily="34" charset="0"/>
              <a:buChar char="•"/>
            </a:pPr>
            <a:r>
              <a:rPr lang="en-GB" sz="4000" dirty="0">
                <a:solidFill>
                  <a:srgbClr val="FFFF00"/>
                </a:solidFill>
              </a:rPr>
              <a:t>Pastoral and professional counselling for the victim and his or her family.	</a:t>
            </a:r>
          </a:p>
          <a:p>
            <a:pPr marL="285750" indent="-285750">
              <a:buFont typeface="Arial" panose="020B0604020202020204" pitchFamily="34" charset="0"/>
              <a:buChar char="•"/>
            </a:pPr>
            <a:r>
              <a:rPr lang="en-GB" sz="4000" dirty="0">
                <a:solidFill>
                  <a:srgbClr val="FFFF00"/>
                </a:solidFill>
              </a:rPr>
              <a:t>Legal counsel and advice for the victim and the family. </a:t>
            </a:r>
          </a:p>
          <a:p>
            <a:pPr marL="285750" indent="-285750">
              <a:buFont typeface="Arial" panose="020B0604020202020204" pitchFamily="34" charset="0"/>
              <a:buChar char="•"/>
            </a:pPr>
            <a:r>
              <a:rPr lang="en-GB" sz="4000" dirty="0">
                <a:solidFill>
                  <a:srgbClr val="FFFF00"/>
                </a:solidFill>
              </a:rPr>
              <a:t>Financial support for the above pastoral care ministries.</a:t>
            </a:r>
            <a:r>
              <a:rPr lang="en-GB" dirty="0"/>
              <a:t>	</a:t>
            </a:r>
            <a:endParaRPr lang="en-GB" sz="38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37488583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292638" y="2499536"/>
            <a:ext cx="5358029"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Training</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1051" y="453201"/>
            <a:ext cx="5942215" cy="5942215"/>
          </a:xfrm>
          <a:prstGeom prst="rect">
            <a:avLst/>
          </a:prstGeom>
          <a:ln w="9525">
            <a:noFill/>
          </a:ln>
        </p:spPr>
      </p:pic>
    </p:spTree>
    <p:extLst>
      <p:ext uri="{BB962C8B-B14F-4D97-AF65-F5344CB8AC3E}">
        <p14:creationId xmlns:p14="http://schemas.microsoft.com/office/powerpoint/2010/main" val="96619207"/>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29023" y="0"/>
            <a:ext cx="6664295" cy="3181684"/>
          </a:xfrm>
          <a:prstGeom prst="rect">
            <a:avLst/>
          </a:prstGeom>
        </p:spPr>
        <p:txBody>
          <a:bodyPr vert="horz" lIns="91440" tIns="45720" rIns="91440" bIns="45720" rtlCol="0" anchor="t">
            <a:noAutofit/>
          </a:bodyPr>
          <a:lstStyle/>
          <a:p>
            <a:r>
              <a:rPr lang="en-GB" sz="4400" dirty="0">
                <a:solidFill>
                  <a:srgbClr val="FFFF00"/>
                </a:solidFill>
              </a:rPr>
              <a:t>Our church will provide training on this child protection policy to the following:</a:t>
            </a:r>
          </a:p>
          <a:p>
            <a:r>
              <a:rPr lang="en-GB" sz="4400" dirty="0">
                <a:solidFill>
                  <a:srgbClr val="FFFF00"/>
                </a:solidFill>
              </a:rPr>
              <a:t>1.  All church leaders. They will go through training on this policy and its requirements regardless whether they are involved in children’s ministry or not.</a:t>
            </a:r>
          </a:p>
          <a:p>
            <a:endParaRPr lang="en-GB"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901125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29023" y="0"/>
            <a:ext cx="6664295" cy="3181684"/>
          </a:xfrm>
          <a:prstGeom prst="rect">
            <a:avLst/>
          </a:prstGeom>
        </p:spPr>
        <p:txBody>
          <a:bodyPr vert="horz" lIns="91440" tIns="45720" rIns="91440" bIns="45720" rtlCol="0" anchor="t">
            <a:noAutofit/>
          </a:bodyPr>
          <a:lstStyle/>
          <a:p>
            <a:r>
              <a:rPr lang="en-GB" sz="4400" dirty="0">
                <a:solidFill>
                  <a:srgbClr val="FFFF00"/>
                </a:solidFill>
              </a:rPr>
              <a:t>2.	All new childcare workers.  In addition, our church will strive to provide opportunities for additional training classes or events on an annual basis. All workers are strongly encouraged to attend these training events.</a:t>
            </a:r>
          </a:p>
          <a:p>
            <a:endParaRPr lang="en-GB"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950256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29023" y="-128336"/>
            <a:ext cx="6664295" cy="3181684"/>
          </a:xfrm>
          <a:prstGeom prst="rect">
            <a:avLst/>
          </a:prstGeom>
        </p:spPr>
        <p:txBody>
          <a:bodyPr vert="horz" lIns="91440" tIns="45720" rIns="91440" bIns="45720" rtlCol="0" anchor="t">
            <a:noAutofit/>
          </a:bodyPr>
          <a:lstStyle/>
          <a:p>
            <a:r>
              <a:rPr lang="en-GB" sz="4400" dirty="0">
                <a:solidFill>
                  <a:srgbClr val="FFFF00"/>
                </a:solidFill>
              </a:rPr>
              <a:t>3. To all parents of children who attend the various children’s ministries of the church.</a:t>
            </a:r>
          </a:p>
          <a:p>
            <a:r>
              <a:rPr lang="en-GB" sz="1200" dirty="0">
                <a:solidFill>
                  <a:srgbClr val="FFFF00"/>
                </a:solidFill>
              </a:rPr>
              <a:t>       </a:t>
            </a:r>
          </a:p>
          <a:p>
            <a:r>
              <a:rPr lang="en-GB" sz="4400" dirty="0">
                <a:solidFill>
                  <a:srgbClr val="FFFF00"/>
                </a:solidFill>
              </a:rPr>
              <a:t>4. To all children who attend the various children’s ministries of the church.     </a:t>
            </a:r>
          </a:p>
          <a:p>
            <a:r>
              <a:rPr lang="en-GB" sz="4400" dirty="0">
                <a:solidFill>
                  <a:srgbClr val="FFFF00"/>
                </a:solidFill>
              </a:rPr>
              <a:t>5. Training will be done in an age appropriate and culturally sensitive manner.</a:t>
            </a:r>
          </a:p>
          <a:p>
            <a:endParaRPr lang="en-GB"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1999924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292638" y="2499536"/>
            <a:ext cx="5358029"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Forms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1051" y="453201"/>
            <a:ext cx="5942215" cy="5942215"/>
          </a:xfrm>
          <a:prstGeom prst="rect">
            <a:avLst/>
          </a:prstGeom>
          <a:ln w="9525">
            <a:noFill/>
          </a:ln>
        </p:spPr>
      </p:pic>
    </p:spTree>
    <p:extLst>
      <p:ext uri="{BB962C8B-B14F-4D97-AF65-F5344CB8AC3E}">
        <p14:creationId xmlns:p14="http://schemas.microsoft.com/office/powerpoint/2010/main" val="34938560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267EE0A-D309-4E97-B64B-2AAC8D8EBECF}"/>
              </a:ext>
            </a:extLst>
          </p:cNvPr>
          <p:cNvSpPr txBox="1"/>
          <p:nvPr/>
        </p:nvSpPr>
        <p:spPr>
          <a:xfrm>
            <a:off x="229023" y="247316"/>
            <a:ext cx="6664295" cy="3181684"/>
          </a:xfrm>
          <a:prstGeom prst="rect">
            <a:avLst/>
          </a:prstGeom>
        </p:spPr>
        <p:txBody>
          <a:bodyPr vert="horz" lIns="91440" tIns="45720" rIns="91440" bIns="45720" rtlCol="0" anchor="t">
            <a:noAutofit/>
          </a:bodyPr>
          <a:lstStyle/>
          <a:p>
            <a:pPr algn="ctr"/>
            <a:r>
              <a:rPr lang="en-GB" sz="4400" dirty="0">
                <a:solidFill>
                  <a:srgbClr val="FFFF00"/>
                </a:solidFill>
              </a:rPr>
              <a:t>Appendix A</a:t>
            </a:r>
          </a:p>
          <a:p>
            <a:r>
              <a:rPr lang="en-GB" sz="4400" dirty="0">
                <a:solidFill>
                  <a:srgbClr val="FFFF00"/>
                </a:solidFill>
              </a:rPr>
              <a:t> </a:t>
            </a:r>
          </a:p>
          <a:p>
            <a:pPr algn="ctr"/>
            <a:r>
              <a:rPr lang="en-GB" sz="4400" b="1" dirty="0">
                <a:solidFill>
                  <a:srgbClr val="FFFF00"/>
                </a:solidFill>
              </a:rPr>
              <a:t>Children’s Ministry Application Form</a:t>
            </a:r>
            <a:endParaRPr lang="en-GB" sz="4400" dirty="0">
              <a:solidFill>
                <a:srgbClr val="FFFF00"/>
              </a:solidFill>
            </a:endParaRPr>
          </a:p>
          <a:p>
            <a:endParaRPr lang="en-US" sz="4400" dirty="0">
              <a:solidFill>
                <a:srgbClr val="FFFF00"/>
              </a:solidFill>
            </a:endParaRPr>
          </a:p>
          <a:p>
            <a:pPr algn="ctr"/>
            <a:r>
              <a:rPr lang="en-GB" sz="4400" dirty="0">
                <a:solidFill>
                  <a:srgbClr val="FFFF00"/>
                </a:solidFill>
              </a:rPr>
              <a:t>Appendix B</a:t>
            </a:r>
          </a:p>
          <a:p>
            <a:pPr algn="ctr"/>
            <a:r>
              <a:rPr lang="en-GB" sz="4400" dirty="0">
                <a:solidFill>
                  <a:srgbClr val="FFFF00"/>
                </a:solidFill>
              </a:rPr>
              <a:t> </a:t>
            </a:r>
          </a:p>
          <a:p>
            <a:pPr algn="ctr"/>
            <a:r>
              <a:rPr lang="en-GB" sz="4400" b="1" dirty="0">
                <a:solidFill>
                  <a:srgbClr val="FFFF00"/>
                </a:solidFill>
              </a:rPr>
              <a:t>Abuse Incident Report</a:t>
            </a:r>
            <a:endParaRPr lang="en-GB" sz="4400" dirty="0">
              <a:solidFill>
                <a:srgbClr val="FFFF00"/>
              </a:solidFill>
            </a:endParaRPr>
          </a:p>
          <a:p>
            <a:endParaRPr lang="en-GB" sz="4400" dirty="0">
              <a:solidFill>
                <a:srgbClr val="FFFF00"/>
              </a:solidFill>
            </a:endParaRPr>
          </a:p>
        </p:txBody>
      </p:sp>
      <p:sp>
        <p:nvSpPr>
          <p:cNvPr id="32" name="Freeform 49">
            <a:extLst>
              <a:ext uri="{FF2B5EF4-FFF2-40B4-BE49-F238E27FC236}">
                <a16:creationId xmlns:a16="http://schemas.microsoft.com/office/drawing/2014/main" id="{EF9B8DF2-C3F5-49A2-94D2-F7B65A0F1F1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13914" y="581159"/>
            <a:ext cx="5478085" cy="6276841"/>
          </a:xfrm>
          <a:custGeom>
            <a:avLst/>
            <a:gdLst>
              <a:gd name="connsiteX0" fmla="*/ 2178155 w 5478085"/>
              <a:gd name="connsiteY0" fmla="*/ 0 h 6276841"/>
              <a:gd name="connsiteX1" fmla="*/ 5478085 w 5478085"/>
              <a:gd name="connsiteY1" fmla="*/ 3299930 h 6276841"/>
              <a:gd name="connsiteX2" fmla="*/ 3751098 w 5478085"/>
              <a:gd name="connsiteY2" fmla="*/ 6201577 h 6276841"/>
              <a:gd name="connsiteX3" fmla="*/ 3594858 w 5478085"/>
              <a:gd name="connsiteY3" fmla="*/ 6276841 h 6276841"/>
              <a:gd name="connsiteX4" fmla="*/ 761453 w 5478085"/>
              <a:gd name="connsiteY4" fmla="*/ 6276841 h 6276841"/>
              <a:gd name="connsiteX5" fmla="*/ 605213 w 5478085"/>
              <a:gd name="connsiteY5" fmla="*/ 6201577 h 6276841"/>
              <a:gd name="connsiteX6" fmla="*/ 79093 w 5478085"/>
              <a:gd name="connsiteY6" fmla="*/ 5846317 h 6276841"/>
              <a:gd name="connsiteX7" fmla="*/ 0 w 5478085"/>
              <a:gd name="connsiteY7" fmla="*/ 5774432 h 6276841"/>
              <a:gd name="connsiteX8" fmla="*/ 0 w 5478085"/>
              <a:gd name="connsiteY8" fmla="*/ 825429 h 6276841"/>
              <a:gd name="connsiteX9" fmla="*/ 79093 w 5478085"/>
              <a:gd name="connsiteY9" fmla="*/ 753544 h 6276841"/>
              <a:gd name="connsiteX10" fmla="*/ 2178155 w 5478085"/>
              <a:gd name="connsiteY10" fmla="*/ 0 h 627684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478085" h="6276841">
                <a:moveTo>
                  <a:pt x="2178155" y="0"/>
                </a:moveTo>
                <a:cubicBezTo>
                  <a:pt x="4000656" y="0"/>
                  <a:pt x="5478085" y="1477429"/>
                  <a:pt x="5478085" y="3299930"/>
                </a:cubicBezTo>
                <a:cubicBezTo>
                  <a:pt x="5478085" y="4552900"/>
                  <a:pt x="4779769" y="5642769"/>
                  <a:pt x="3751098" y="6201577"/>
                </a:cubicBezTo>
                <a:lnTo>
                  <a:pt x="3594858" y="6276841"/>
                </a:lnTo>
                <a:lnTo>
                  <a:pt x="761453" y="6276841"/>
                </a:lnTo>
                <a:lnTo>
                  <a:pt x="605213" y="6201577"/>
                </a:lnTo>
                <a:cubicBezTo>
                  <a:pt x="418182" y="6099975"/>
                  <a:pt x="242071" y="5980818"/>
                  <a:pt x="79093" y="5846317"/>
                </a:cubicBezTo>
                <a:lnTo>
                  <a:pt x="0" y="5774432"/>
                </a:lnTo>
                <a:lnTo>
                  <a:pt x="0" y="825429"/>
                </a:lnTo>
                <a:lnTo>
                  <a:pt x="79093" y="753544"/>
                </a:lnTo>
                <a:cubicBezTo>
                  <a:pt x="649516" y="282789"/>
                  <a:pt x="1380811" y="0"/>
                  <a:pt x="2178155" y="0"/>
                </a:cubicBezTo>
                <a:close/>
              </a:path>
            </a:pathLst>
          </a:custGeom>
          <a:solidFill>
            <a:srgbClr val="FFFFFF">
              <a:alpha val="80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4" name="Freeform: Shape 33">
            <a:extLst>
              <a:ext uri="{FF2B5EF4-FFF2-40B4-BE49-F238E27FC236}">
                <a16:creationId xmlns:a16="http://schemas.microsoft.com/office/drawing/2014/main" id="{4330B6AC-E6AB-45E4-A303-C8DE90EB2AA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93318" y="760562"/>
            <a:ext cx="5298683" cy="6097438"/>
          </a:xfrm>
          <a:custGeom>
            <a:avLst/>
            <a:gdLst>
              <a:gd name="connsiteX0" fmla="*/ 3120528 w 5298683"/>
              <a:gd name="connsiteY0" fmla="*/ 0 h 6097438"/>
              <a:gd name="connsiteX1" fmla="*/ 5105473 w 5298683"/>
              <a:gd name="connsiteY1" fmla="*/ 712577 h 6097438"/>
              <a:gd name="connsiteX2" fmla="*/ 5298683 w 5298683"/>
              <a:gd name="connsiteY2" fmla="*/ 888178 h 6097438"/>
              <a:gd name="connsiteX3" fmla="*/ 5298683 w 5298683"/>
              <a:gd name="connsiteY3" fmla="*/ 5352876 h 6097438"/>
              <a:gd name="connsiteX4" fmla="*/ 5105473 w 5298683"/>
              <a:gd name="connsiteY4" fmla="*/ 5528477 h 6097438"/>
              <a:gd name="connsiteX5" fmla="*/ 4335177 w 5298683"/>
              <a:gd name="connsiteY5" fmla="*/ 5995828 h 6097438"/>
              <a:gd name="connsiteX6" fmla="*/ 4057556 w 5298683"/>
              <a:gd name="connsiteY6" fmla="*/ 6097438 h 6097438"/>
              <a:gd name="connsiteX7" fmla="*/ 2183499 w 5298683"/>
              <a:gd name="connsiteY7" fmla="*/ 6097438 h 6097438"/>
              <a:gd name="connsiteX8" fmla="*/ 1905878 w 5298683"/>
              <a:gd name="connsiteY8" fmla="*/ 5995828 h 6097438"/>
              <a:gd name="connsiteX9" fmla="*/ 0 w 5298683"/>
              <a:gd name="connsiteY9" fmla="*/ 3120527 h 6097438"/>
              <a:gd name="connsiteX10" fmla="*/ 3120528 w 5298683"/>
              <a:gd name="connsiteY10" fmla="*/ 0 h 6097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298683" h="6097438">
                <a:moveTo>
                  <a:pt x="3120528" y="0"/>
                </a:moveTo>
                <a:cubicBezTo>
                  <a:pt x="3874524" y="0"/>
                  <a:pt x="4566062" y="267415"/>
                  <a:pt x="5105473" y="712577"/>
                </a:cubicBezTo>
                <a:lnTo>
                  <a:pt x="5298683" y="888178"/>
                </a:lnTo>
                <a:lnTo>
                  <a:pt x="5298683" y="5352876"/>
                </a:lnTo>
                <a:lnTo>
                  <a:pt x="5105473" y="5528477"/>
                </a:lnTo>
                <a:cubicBezTo>
                  <a:pt x="4874296" y="5719261"/>
                  <a:pt x="4615179" y="5877397"/>
                  <a:pt x="4335177" y="5995828"/>
                </a:cubicBezTo>
                <a:lnTo>
                  <a:pt x="4057556" y="6097438"/>
                </a:lnTo>
                <a:lnTo>
                  <a:pt x="2183499" y="6097438"/>
                </a:lnTo>
                <a:lnTo>
                  <a:pt x="1905878" y="5995828"/>
                </a:lnTo>
                <a:cubicBezTo>
                  <a:pt x="785873" y="5522106"/>
                  <a:pt x="0" y="4413092"/>
                  <a:pt x="0" y="3120527"/>
                </a:cubicBezTo>
                <a:cubicBezTo>
                  <a:pt x="0" y="1397108"/>
                  <a:pt x="1397108" y="0"/>
                  <a:pt x="3120528" y="0"/>
                </a:cubicBez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24800" y="1957050"/>
            <a:ext cx="3945463" cy="3945463"/>
          </a:xfrm>
          <a:prstGeom prst="rect">
            <a:avLst/>
          </a:prstGeom>
        </p:spPr>
      </p:pic>
    </p:spTree>
    <p:extLst>
      <p:ext uri="{BB962C8B-B14F-4D97-AF65-F5344CB8AC3E}">
        <p14:creationId xmlns:p14="http://schemas.microsoft.com/office/powerpoint/2010/main" val="2873038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488733" y="2628535"/>
            <a:ext cx="7345251" cy="1325563"/>
          </a:xfrm>
        </p:spPr>
        <p:txBody>
          <a:bodyPr>
            <a:noAutofit/>
          </a:bodyPr>
          <a:lstStyle/>
          <a:p>
            <a:r>
              <a:rPr lang="en-US" sz="6600" dirty="0">
                <a:solidFill>
                  <a:srgbClr val="FFC000"/>
                </a:solidFill>
                <a:effectLst>
                  <a:outerShdw blurRad="38100" dist="38100" dir="2700000" algn="tl">
                    <a:srgbClr val="000000">
                      <a:alpha val="43137"/>
                    </a:srgbClr>
                  </a:outerShdw>
                </a:effectLst>
                <a:latin typeface="Californian FB" panose="0207040306080B030204" pitchFamily="18" charset="0"/>
              </a:rPr>
              <a:t>Have we made our churches, our congregations, and our schools places </a:t>
            </a:r>
            <a:br>
              <a:rPr lang="en-US" sz="66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6600" dirty="0">
                <a:solidFill>
                  <a:srgbClr val="FFC000"/>
                </a:solidFill>
                <a:effectLst>
                  <a:outerShdw blurRad="38100" dist="38100" dir="2700000" algn="tl">
                    <a:srgbClr val="000000">
                      <a:alpha val="43137"/>
                    </a:srgbClr>
                  </a:outerShdw>
                </a:effectLst>
                <a:latin typeface="Californian FB" panose="0207040306080B030204" pitchFamily="18" charset="0"/>
              </a:rPr>
              <a:t>of protection from child abuse, for our children? </a:t>
            </a:r>
            <a:endParaRPr lang="en-GB" sz="6600" dirty="0">
              <a:solidFill>
                <a:srgbClr val="FFC000"/>
              </a:solidFill>
              <a:effectLst>
                <a:outerShdw blurRad="38100" dist="38100" dir="2700000" algn="tl">
                  <a:srgbClr val="000000">
                    <a:alpha val="43137"/>
                  </a:srgbClr>
                </a:outerShdw>
              </a:effectLst>
              <a:latin typeface="Californian FB" panose="0207040306080B030204" pitchFamily="18" charset="0"/>
            </a:endParaRPr>
          </a:p>
        </p:txBody>
      </p:sp>
      <p:pic>
        <p:nvPicPr>
          <p:cNvPr id="8" name="Content Placeholder 4">
            <a:extLst>
              <a:ext uri="{FF2B5EF4-FFF2-40B4-BE49-F238E27FC236}">
                <a16:creationId xmlns:a16="http://schemas.microsoft.com/office/drawing/2014/main" id="{D590BF95-16D8-454E-A468-EBEC970A7DF5}"/>
              </a:ext>
            </a:extLst>
          </p:cNvPr>
          <p:cNvPicPr>
            <a:picLocks noChangeAspect="1"/>
          </p:cNvPicPr>
          <p:nvPr/>
        </p:nvPicPr>
        <p:blipFill rotWithShape="1">
          <a:blip r:embed="rId2">
            <a:extLst>
              <a:ext uri="{28A0092B-C50C-407E-A947-70E740481C1C}">
                <a14:useLocalDpi xmlns:a14="http://schemas.microsoft.com/office/drawing/2010/main" val="0"/>
              </a:ext>
            </a:extLst>
          </a:blip>
          <a:srcRect l="7229" t="4918" r="4819" b="3647"/>
          <a:stretch/>
        </p:blipFill>
        <p:spPr>
          <a:xfrm>
            <a:off x="8012142" y="130034"/>
            <a:ext cx="3681875" cy="4816699"/>
          </a:xfrm>
          <a:prstGeom prst="rect">
            <a:avLst/>
          </a:prstGeom>
        </p:spPr>
      </p:pic>
    </p:spTree>
    <p:extLst>
      <p:ext uri="{BB962C8B-B14F-4D97-AF65-F5344CB8AC3E}">
        <p14:creationId xmlns:p14="http://schemas.microsoft.com/office/powerpoint/2010/main" val="1460760481"/>
      </p:ext>
    </p:extLst>
  </p:cSld>
  <p:clrMapOvr>
    <a:overrideClrMapping bg1="dk1" tx1="lt1" bg2="dk2" tx2="lt2" accent1="accent1" accent2="accent2" accent3="accent3" accent4="accent4" accent5="accent5" accent6="accent6" hlink="hlink" folHlink="folHlink"/>
  </p:clrMapOvr>
</p:sld>
</file>

<file path=ppt/slides/slide9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 name="Rectangle 24">
            <a:extLst>
              <a:ext uri="{FF2B5EF4-FFF2-40B4-BE49-F238E27FC236}">
                <a16:creationId xmlns:a16="http://schemas.microsoft.com/office/drawing/2014/main" id="{84867EAF-AE1D-4322-9DE8-383AE3F7BCD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6" y="-4691"/>
            <a:ext cx="5446920"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descr="A close up of a logo&#10;&#10;Description generated with very high confidence">
            <a:extLst>
              <a:ext uri="{FF2B5EF4-FFF2-40B4-BE49-F238E27FC236}">
                <a16:creationId xmlns:a16="http://schemas.microsoft.com/office/drawing/2014/main" id="{40676238-7F95-4EEB-836A-7D23927873AD}"/>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F6A24E3-81E3-48CC-9BFE-FB70BED979C6}"/>
              </a:ext>
            </a:extLst>
          </p:cNvPr>
          <p:cNvSpPr>
            <a:spLocks noGrp="1"/>
          </p:cNvSpPr>
          <p:nvPr>
            <p:ph type="title"/>
          </p:nvPr>
        </p:nvSpPr>
        <p:spPr>
          <a:xfrm>
            <a:off x="-112334" y="2628325"/>
            <a:ext cx="5358029" cy="1849544"/>
          </a:xfrm>
        </p:spPr>
        <p:txBody>
          <a:bodyPr vert="horz" lIns="91440" tIns="45720" rIns="91440" bIns="45720" rtlCol="0" anchor="t">
            <a:noAutofit/>
          </a:bodyPr>
          <a:lstStyle/>
          <a:p>
            <a:pPr algn="ctr"/>
            <a:r>
              <a:rPr lang="en-US" sz="8000" b="1" kern="1200" dirty="0">
                <a:solidFill>
                  <a:srgbClr val="FFC000"/>
                </a:solidFill>
                <a:effectLst>
                  <a:outerShdw blurRad="38100" dist="38100" dir="2700000" algn="tl">
                    <a:srgbClr val="000000">
                      <a:alpha val="43137"/>
                    </a:srgbClr>
                  </a:outerShdw>
                </a:effectLst>
                <a:latin typeface="Californian FB" panose="0207040306080B030204" pitchFamily="18" charset="0"/>
              </a:rPr>
              <a:t>Questions?</a:t>
            </a:r>
          </a:p>
        </p:txBody>
      </p:sp>
      <p:pic>
        <p:nvPicPr>
          <p:cNvPr id="13" name="Content Placeholder 4">
            <a:extLst>
              <a:ext uri="{FF2B5EF4-FFF2-40B4-BE49-F238E27FC236}">
                <a16:creationId xmlns:a16="http://schemas.microsoft.com/office/drawing/2014/main" id="{D590BF95-16D8-454E-A468-EBEC970A7DF5}"/>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951051" y="453201"/>
            <a:ext cx="5942215" cy="5942215"/>
          </a:xfrm>
          <a:prstGeom prst="rect">
            <a:avLst/>
          </a:prstGeom>
          <a:ln w="9525">
            <a:noFill/>
          </a:ln>
        </p:spPr>
      </p:pic>
    </p:spTree>
    <p:extLst>
      <p:ext uri="{BB962C8B-B14F-4D97-AF65-F5344CB8AC3E}">
        <p14:creationId xmlns:p14="http://schemas.microsoft.com/office/powerpoint/2010/main" val="275238419"/>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16762-E577-4176-9F7C-4B4011F98CE7}"/>
              </a:ext>
            </a:extLst>
          </p:cNvPr>
          <p:cNvSpPr>
            <a:spLocks noGrp="1"/>
          </p:cNvSpPr>
          <p:nvPr>
            <p:ph type="ctrTitle"/>
          </p:nvPr>
        </p:nvSpPr>
        <p:spPr>
          <a:xfrm>
            <a:off x="165302" y="2435085"/>
            <a:ext cx="7173534" cy="2896258"/>
          </a:xfrm>
        </p:spPr>
        <p:txBody>
          <a:bodyPr vert="horz" lIns="91440" tIns="45720" rIns="91440" bIns="45720" rtlCol="0" anchor="ctr">
            <a:normAutofit fontScale="90000"/>
          </a:bodyPr>
          <a:lstStyle/>
          <a:p>
            <a:pPr algn="l">
              <a:lnSpc>
                <a:spcPct val="100000"/>
              </a:lnSpc>
            </a:pPr>
            <a:r>
              <a:rPr lang="en-US" sz="5000" kern="1200" dirty="0">
                <a:solidFill>
                  <a:srgbClr val="FFC000"/>
                </a:solidFill>
                <a:effectLst>
                  <a:outerShdw blurRad="38100" dist="38100" dir="2700000" algn="tl">
                    <a:srgbClr val="000000">
                      <a:alpha val="43137"/>
                    </a:srgbClr>
                  </a:outerShdw>
                </a:effectLst>
                <a:latin typeface="Californian FB" panose="0207040306080B030204" pitchFamily="18" charset="0"/>
              </a:rPr>
              <a:t/>
            </a:r>
            <a:br>
              <a:rPr lang="en-US" sz="5000" kern="1200" dirty="0">
                <a:solidFill>
                  <a:srgbClr val="FFC000"/>
                </a:solidFill>
                <a:effectLst>
                  <a:outerShdw blurRad="38100" dist="38100" dir="2700000" algn="tl">
                    <a:srgbClr val="000000">
                      <a:alpha val="43137"/>
                    </a:srgbClr>
                  </a:outerShdw>
                </a:effectLst>
                <a:latin typeface="Californian FB" panose="0207040306080B030204" pitchFamily="18" charset="0"/>
              </a:rPr>
            </a:br>
            <a:r>
              <a:rPr lang="en-US" sz="6500" kern="1200" dirty="0">
                <a:solidFill>
                  <a:srgbClr val="FFC000"/>
                </a:solidFill>
                <a:effectLst>
                  <a:outerShdw blurRad="38100" dist="38100" dir="2700000" algn="tl">
                    <a:srgbClr val="000000">
                      <a:alpha val="43137"/>
                    </a:srgbClr>
                  </a:outerShdw>
                </a:effectLst>
                <a:latin typeface="Californian FB" panose="0207040306080B030204" pitchFamily="18" charset="0"/>
              </a:rPr>
              <a:t>safe places for our children!</a:t>
            </a:r>
            <a:r>
              <a:rPr lang="en-US" sz="4400" kern="1200" dirty="0">
                <a:solidFill>
                  <a:schemeClr val="tx1"/>
                </a:solidFill>
                <a:effectLst>
                  <a:outerShdw blurRad="38100" dist="38100" dir="2700000" algn="tl">
                    <a:srgbClr val="000000">
                      <a:alpha val="43137"/>
                    </a:srgbClr>
                  </a:outerShdw>
                </a:effectLst>
                <a:latin typeface="+mj-lt"/>
                <a:ea typeface="+mj-ea"/>
                <a:cs typeface="+mj-cs"/>
              </a:rPr>
              <a:t/>
            </a:r>
            <a:br>
              <a:rPr lang="en-US" sz="4400" kern="1200" dirty="0">
                <a:solidFill>
                  <a:schemeClr val="tx1"/>
                </a:solidFill>
                <a:effectLst>
                  <a:outerShdw blurRad="38100" dist="38100" dir="2700000" algn="tl">
                    <a:srgbClr val="000000">
                      <a:alpha val="43137"/>
                    </a:srgbClr>
                  </a:outerShdw>
                </a:effectLst>
                <a:latin typeface="+mj-lt"/>
                <a:ea typeface="+mj-ea"/>
                <a:cs typeface="+mj-cs"/>
              </a:rPr>
            </a:br>
            <a:endParaRPr lang="en-US" sz="4400" kern="1200" dirty="0">
              <a:solidFill>
                <a:schemeClr val="tx1"/>
              </a:solidFill>
              <a:effectLst>
                <a:outerShdw blurRad="38100" dist="38100" dir="2700000" algn="tl">
                  <a:srgbClr val="000000">
                    <a:alpha val="43137"/>
                  </a:srgbClr>
                </a:outerShdw>
              </a:effectLst>
              <a:latin typeface="+mj-lt"/>
              <a:ea typeface="+mj-ea"/>
              <a:cs typeface="+mj-cs"/>
            </a:endParaRPr>
          </a:p>
        </p:txBody>
      </p:sp>
      <p:sp>
        <p:nvSpPr>
          <p:cNvPr id="14" name="Freeform 7">
            <a:extLst>
              <a:ext uri="{FF2B5EF4-FFF2-40B4-BE49-F238E27FC236}">
                <a16:creationId xmlns:a16="http://schemas.microsoft.com/office/drawing/2014/main" id="{111A83C6-3159-48A2-95E0-D9A872D3EF41}"/>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920618" cy="2896258"/>
          </a:xfrm>
          <a:custGeom>
            <a:avLst/>
            <a:gdLst>
              <a:gd name="connsiteX0" fmla="*/ 0 w 5920618"/>
              <a:gd name="connsiteY0" fmla="*/ 0 h 2896258"/>
              <a:gd name="connsiteX1" fmla="*/ 3191370 w 5920618"/>
              <a:gd name="connsiteY1" fmla="*/ 0 h 2896258"/>
              <a:gd name="connsiteX2" fmla="*/ 3346315 w 5920618"/>
              <a:gd name="connsiteY2" fmla="*/ 0 h 2896258"/>
              <a:gd name="connsiteX3" fmla="*/ 5920618 w 5920618"/>
              <a:gd name="connsiteY3" fmla="*/ 0 h 2896258"/>
              <a:gd name="connsiteX4" fmla="*/ 4583705 w 5920618"/>
              <a:gd name="connsiteY4" fmla="*/ 2896258 h 2896258"/>
              <a:gd name="connsiteX5" fmla="*/ 3346315 w 5920618"/>
              <a:gd name="connsiteY5" fmla="*/ 2896258 h 2896258"/>
              <a:gd name="connsiteX6" fmla="*/ 1854457 w 5920618"/>
              <a:gd name="connsiteY6" fmla="*/ 2896258 h 2896258"/>
              <a:gd name="connsiteX7" fmla="*/ 0 w 5920618"/>
              <a:gd name="connsiteY7" fmla="*/ 2896258 h 28962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920618" h="2896258">
                <a:moveTo>
                  <a:pt x="0" y="0"/>
                </a:moveTo>
                <a:lnTo>
                  <a:pt x="3191370" y="0"/>
                </a:lnTo>
                <a:lnTo>
                  <a:pt x="3346315" y="0"/>
                </a:lnTo>
                <a:lnTo>
                  <a:pt x="5920618" y="0"/>
                </a:lnTo>
                <a:lnTo>
                  <a:pt x="4583705" y="2896258"/>
                </a:lnTo>
                <a:lnTo>
                  <a:pt x="3346315" y="2896258"/>
                </a:lnTo>
                <a:lnTo>
                  <a:pt x="1854457" y="2896258"/>
                </a:lnTo>
                <a:lnTo>
                  <a:pt x="0" y="2896258"/>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E03F56D-DA31-42F9-8829-87C0604317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37973" y="0"/>
            <a:ext cx="5246522" cy="5246522"/>
          </a:xfrm>
          <a:prstGeom prst="rect">
            <a:avLst/>
          </a:prstGeom>
        </p:spPr>
      </p:pic>
      <p:sp>
        <p:nvSpPr>
          <p:cNvPr id="16" name="Freeform 5">
            <a:extLst>
              <a:ext uri="{FF2B5EF4-FFF2-40B4-BE49-F238E27FC236}">
                <a16:creationId xmlns:a16="http://schemas.microsoft.com/office/drawing/2014/main" id="{00372701-83B9-478A-9B29-7A50C8310B9A}"/>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8626"/>
            <a:ext cx="6738450" cy="1409374"/>
          </a:xfrm>
          <a:custGeom>
            <a:avLst/>
            <a:gdLst>
              <a:gd name="connsiteX0" fmla="*/ 0 w 6738450"/>
              <a:gd name="connsiteY0" fmla="*/ 0 h 1409374"/>
              <a:gd name="connsiteX1" fmla="*/ 6738450 w 6738450"/>
              <a:gd name="connsiteY1" fmla="*/ 0 h 1409374"/>
              <a:gd name="connsiteX2" fmla="*/ 6085725 w 6738450"/>
              <a:gd name="connsiteY2" fmla="*/ 1409374 h 1409374"/>
              <a:gd name="connsiteX3" fmla="*/ 1524000 w 6738450"/>
              <a:gd name="connsiteY3" fmla="*/ 1409374 h 1409374"/>
              <a:gd name="connsiteX4" fmla="*/ 1200418 w 6738450"/>
              <a:gd name="connsiteY4" fmla="*/ 1409374 h 1409374"/>
              <a:gd name="connsiteX5" fmla="*/ 0 w 6738450"/>
              <a:gd name="connsiteY5" fmla="*/ 1409374 h 14093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738450" h="1409374">
                <a:moveTo>
                  <a:pt x="0" y="0"/>
                </a:moveTo>
                <a:lnTo>
                  <a:pt x="6738450" y="0"/>
                </a:lnTo>
                <a:lnTo>
                  <a:pt x="6085725" y="1409374"/>
                </a:lnTo>
                <a:lnTo>
                  <a:pt x="1524000" y="1409374"/>
                </a:lnTo>
                <a:lnTo>
                  <a:pt x="1200418" y="1409374"/>
                </a:lnTo>
                <a:lnTo>
                  <a:pt x="0" y="1409374"/>
                </a:lnTo>
                <a:close/>
              </a:path>
            </a:pathLst>
          </a:custGeom>
          <a:solidFill>
            <a:srgbClr val="B2B2B2">
              <a:alpha val="7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6">
            <a:extLst>
              <a:ext uri="{FF2B5EF4-FFF2-40B4-BE49-F238E27FC236}">
                <a16:creationId xmlns:a16="http://schemas.microsoft.com/office/drawing/2014/main" id="{9EDA5044-3268-4753-AEE8-20199924E26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66810" y="5448626"/>
            <a:ext cx="5925190" cy="1409374"/>
          </a:xfrm>
          <a:custGeom>
            <a:avLst/>
            <a:gdLst>
              <a:gd name="connsiteX0" fmla="*/ 652725 w 5925190"/>
              <a:gd name="connsiteY0" fmla="*/ 0 h 1409374"/>
              <a:gd name="connsiteX1" fmla="*/ 5925190 w 5925190"/>
              <a:gd name="connsiteY1" fmla="*/ 0 h 1409374"/>
              <a:gd name="connsiteX2" fmla="*/ 5925190 w 5925190"/>
              <a:gd name="connsiteY2" fmla="*/ 1409374 h 1409374"/>
              <a:gd name="connsiteX3" fmla="*/ 0 w 5925190"/>
              <a:gd name="connsiteY3" fmla="*/ 1409374 h 1409374"/>
            </a:gdLst>
            <a:ahLst/>
            <a:cxnLst>
              <a:cxn ang="0">
                <a:pos x="connsiteX0" y="connsiteY0"/>
              </a:cxn>
              <a:cxn ang="0">
                <a:pos x="connsiteX1" y="connsiteY1"/>
              </a:cxn>
              <a:cxn ang="0">
                <a:pos x="connsiteX2" y="connsiteY2"/>
              </a:cxn>
              <a:cxn ang="0">
                <a:pos x="connsiteX3" y="connsiteY3"/>
              </a:cxn>
            </a:cxnLst>
            <a:rect l="l" t="t" r="r" b="b"/>
            <a:pathLst>
              <a:path w="5925190" h="1409374">
                <a:moveTo>
                  <a:pt x="652725" y="0"/>
                </a:moveTo>
                <a:lnTo>
                  <a:pt x="5925190" y="0"/>
                </a:lnTo>
                <a:lnTo>
                  <a:pt x="5925190" y="1409374"/>
                </a:lnTo>
                <a:lnTo>
                  <a:pt x="0" y="1409374"/>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TextBox 2">
            <a:extLst>
              <a:ext uri="{FF2B5EF4-FFF2-40B4-BE49-F238E27FC236}">
                <a16:creationId xmlns:a16="http://schemas.microsoft.com/office/drawing/2014/main" id="{5DBB0FF7-CDC3-4725-821C-0726760979F4}"/>
              </a:ext>
            </a:extLst>
          </p:cNvPr>
          <p:cNvSpPr txBox="1"/>
          <p:nvPr/>
        </p:nvSpPr>
        <p:spPr>
          <a:xfrm>
            <a:off x="207505" y="0"/>
            <a:ext cx="4955338" cy="3093154"/>
          </a:xfrm>
          <a:prstGeom prst="rect">
            <a:avLst/>
          </a:prstGeom>
          <a:noFill/>
        </p:spPr>
        <p:txBody>
          <a:bodyPr wrap="square" rtlCol="0">
            <a:spAutoFit/>
          </a:bodyPr>
          <a:lstStyle/>
          <a:p>
            <a:r>
              <a:rPr lang="en-US" sz="6500" dirty="0">
                <a:solidFill>
                  <a:schemeClr val="bg1"/>
                </a:solidFill>
                <a:latin typeface="Californian FB" panose="0207040306080B030204" pitchFamily="18" charset="0"/>
              </a:rPr>
              <a:t>May God help us to make our churches</a:t>
            </a:r>
            <a:endParaRPr lang="en-GB" sz="6500" dirty="0">
              <a:solidFill>
                <a:schemeClr val="bg1"/>
              </a:solidFill>
              <a:latin typeface="Californian FB" panose="0207040306080B030204" pitchFamily="18" charset="0"/>
            </a:endParaRPr>
          </a:p>
        </p:txBody>
      </p:sp>
    </p:spTree>
    <p:extLst>
      <p:ext uri="{BB962C8B-B14F-4D97-AF65-F5344CB8AC3E}">
        <p14:creationId xmlns:p14="http://schemas.microsoft.com/office/powerpoint/2010/main" val="3941634725"/>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AA102-710A-42B7-BCEB-28128E7BFF1C}"/>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3F8FC2E6-F7B5-4E79-AE85-AC48E5694D04}"/>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46816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9710</TotalTime>
  <Words>2214</Words>
  <Application>Microsoft Office PowerPoint</Application>
  <PresentationFormat>Widescreen</PresentationFormat>
  <Paragraphs>182</Paragraphs>
  <Slides>92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92</vt:i4>
      </vt:variant>
    </vt:vector>
  </HeadingPairs>
  <TitlesOfParts>
    <vt:vector size="100" baseType="lpstr">
      <vt:lpstr>Arial</vt:lpstr>
      <vt:lpstr>Calibri</vt:lpstr>
      <vt:lpstr>Calibri Light</vt:lpstr>
      <vt:lpstr>Californian FB</vt:lpstr>
      <vt:lpstr>Gill Sans MT</vt:lpstr>
      <vt:lpstr>Wingdings</vt:lpstr>
      <vt:lpstr>Office Theme</vt:lpstr>
      <vt:lpstr>1_Office Theme</vt:lpstr>
      <vt:lpstr>PowerPoint Presentation</vt:lpstr>
      <vt:lpstr>Sanga  Sanga Pastors’  Conference</vt:lpstr>
      <vt:lpstr>Child Safety in the Church: Session Two </vt:lpstr>
      <vt:lpstr>Creating a Safe Place  for our Children  </vt:lpstr>
      <vt:lpstr>What does a safe place look like?</vt:lpstr>
      <vt:lpstr>What would be the safest space for a child? </vt:lpstr>
      <vt:lpstr>The lap of Jesus!</vt:lpstr>
      <vt:lpstr>The lap of Jesus  was safe because  it was a place of protection.</vt:lpstr>
      <vt:lpstr>Have we made our churches, our congregations, and our schools places  of protection from child abuse, for our children? </vt:lpstr>
      <vt:lpstr>The lap of Jesus  was safe because  it was a place of acceptance.</vt:lpstr>
      <vt:lpstr>Are our  churches welcoming  and accepting  of children?</vt:lpstr>
      <vt:lpstr>The lap of Jesus  was safe because  it was a place of affirmation.</vt:lpstr>
      <vt:lpstr>Are our churches and schools safe places that affirm the value and worth of our children? </vt:lpstr>
      <vt:lpstr>The lap of Jesus  was safe because  it was a place of blessing.</vt:lpstr>
      <vt:lpstr>Are our churches safe places where children receive a blessing and are blessed by our intentional watch care for their protection?</vt:lpstr>
      <vt:lpstr>Policies and Procedures</vt:lpstr>
      <vt:lpstr>The Goal of Policies and Procedures</vt:lpstr>
      <vt:lpstr>PowerPoint Presentation</vt:lpstr>
      <vt:lpstr>PowerPoint Presentation</vt:lpstr>
      <vt:lpstr>The Value of Policies and Procedures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 Sample Policy</vt:lpstr>
      <vt:lpstr>Definitions</vt:lpstr>
      <vt:lpstr>According  to WHO and Tanzanian Law: 18years and under.</vt:lpstr>
      <vt:lpstr>     Definition of Child Sexual Abuse     </vt:lpstr>
      <vt:lpstr>     Definition of Child Sexual Abuse     </vt:lpstr>
      <vt:lpstr>     Definition of Child Sexual Abuse     </vt:lpstr>
      <vt:lpstr>     Definition of Child Sexual Abuse     </vt:lpstr>
      <vt:lpstr>     Definition of a Worker     </vt:lpstr>
      <vt:lpstr>Workers: Requirements</vt:lpstr>
      <vt:lpstr>Requirements for Teachers: </vt:lpstr>
      <vt:lpstr>Requirements for Assistants: </vt:lpstr>
      <vt:lpstr>Requirements for Workers: </vt:lpstr>
      <vt:lpstr>Requirements for Workers: </vt:lpstr>
      <vt:lpstr>Age Requirements </vt:lpstr>
      <vt:lpstr>Probationary Requirements </vt:lpstr>
      <vt:lpstr>Workers: Screening</vt:lpstr>
      <vt:lpstr>Workers: Screening</vt:lpstr>
      <vt:lpstr>Written Application</vt:lpstr>
      <vt:lpstr>Written Application</vt:lpstr>
      <vt:lpstr>Reference Checks</vt:lpstr>
      <vt:lpstr>Reference Checks</vt:lpstr>
      <vt:lpstr>Personal Interview</vt:lpstr>
      <vt:lpstr>Workers: Teenagers</vt:lpstr>
      <vt:lpstr>PowerPoint Presentation</vt:lpstr>
      <vt:lpstr>PowerPoint Presentation</vt:lpstr>
      <vt:lpstr>Adult Oversight Guidelines (AOGs)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Code of Conduct</vt:lpstr>
      <vt:lpstr>PowerPoint Presentation</vt:lpstr>
      <vt:lpstr>PowerPoint Presentation</vt:lpstr>
      <vt:lpstr>Responses to Allegations of Child Sexual Abuse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Responses to Victims of Child Sexual Abuse</vt:lpstr>
      <vt:lpstr>PowerPoint Presentation</vt:lpstr>
      <vt:lpstr>PowerPoint Presentation</vt:lpstr>
      <vt:lpstr>Training</vt:lpstr>
      <vt:lpstr>PowerPoint Presentation</vt:lpstr>
      <vt:lpstr>PowerPoint Presentation</vt:lpstr>
      <vt:lpstr>PowerPoint Presentation</vt:lpstr>
      <vt:lpstr>Forms</vt:lpstr>
      <vt:lpstr>PowerPoint Presentation</vt:lpstr>
      <vt:lpstr>Questions?</vt:lpstr>
      <vt:lpstr> safe places for our children!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Phil and Jan Morrison</dc:creator>
  <cp:lastModifiedBy>Lancaster, Ruth</cp:lastModifiedBy>
  <cp:revision>70</cp:revision>
  <dcterms:created xsi:type="dcterms:W3CDTF">2018-08-03T12:11:35Z</dcterms:created>
  <dcterms:modified xsi:type="dcterms:W3CDTF">2018-11-20T13:48:12Z</dcterms:modified>
</cp:coreProperties>
</file>