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258" r:id="rId2"/>
    <p:sldId id="260" r:id="rId3"/>
    <p:sldId id="267" r:id="rId4"/>
    <p:sldId id="257" r:id="rId5"/>
    <p:sldId id="261" r:id="rId6"/>
    <p:sldId id="362" r:id="rId7"/>
    <p:sldId id="364" r:id="rId8"/>
    <p:sldId id="361" r:id="rId9"/>
    <p:sldId id="262" r:id="rId10"/>
    <p:sldId id="363" r:id="rId11"/>
    <p:sldId id="263" r:id="rId12"/>
    <p:sldId id="352" r:id="rId13"/>
    <p:sldId id="349" r:id="rId14"/>
    <p:sldId id="351" r:id="rId15"/>
    <p:sldId id="350" r:id="rId16"/>
    <p:sldId id="353" r:id="rId17"/>
    <p:sldId id="266" r:id="rId18"/>
    <p:sldId id="269" r:id="rId19"/>
    <p:sldId id="273" r:id="rId20"/>
    <p:sldId id="274" r:id="rId21"/>
    <p:sldId id="287" r:id="rId22"/>
    <p:sldId id="288" r:id="rId23"/>
    <p:sldId id="327" r:id="rId24"/>
    <p:sldId id="328" r:id="rId25"/>
    <p:sldId id="329" r:id="rId26"/>
    <p:sldId id="285" r:id="rId27"/>
    <p:sldId id="275" r:id="rId28"/>
    <p:sldId id="330" r:id="rId29"/>
    <p:sldId id="331" r:id="rId30"/>
    <p:sldId id="286" r:id="rId31"/>
    <p:sldId id="332" r:id="rId32"/>
    <p:sldId id="369" r:id="rId33"/>
    <p:sldId id="289" r:id="rId34"/>
    <p:sldId id="290" r:id="rId35"/>
    <p:sldId id="367" r:id="rId36"/>
    <p:sldId id="368" r:id="rId37"/>
    <p:sldId id="347" r:id="rId38"/>
    <p:sldId id="333" r:id="rId39"/>
    <p:sldId id="334" r:id="rId40"/>
    <p:sldId id="335" r:id="rId41"/>
    <p:sldId id="336" r:id="rId42"/>
    <p:sldId id="337" r:id="rId43"/>
    <p:sldId id="338" r:id="rId44"/>
    <p:sldId id="270" r:id="rId45"/>
    <p:sldId id="282" r:id="rId46"/>
    <p:sldId id="277" r:id="rId47"/>
    <p:sldId id="276" r:id="rId48"/>
    <p:sldId id="278" r:id="rId49"/>
    <p:sldId id="279" r:id="rId50"/>
    <p:sldId id="339" r:id="rId51"/>
    <p:sldId id="280" r:id="rId52"/>
    <p:sldId id="281" r:id="rId53"/>
    <p:sldId id="340" r:id="rId54"/>
    <p:sldId id="341" r:id="rId55"/>
    <p:sldId id="264" r:id="rId56"/>
    <p:sldId id="292" r:id="rId57"/>
    <p:sldId id="268" r:id="rId58"/>
    <p:sldId id="293" r:id="rId59"/>
    <p:sldId id="342" r:id="rId60"/>
    <p:sldId id="294" r:id="rId61"/>
    <p:sldId id="296" r:id="rId62"/>
    <p:sldId id="297" r:id="rId63"/>
    <p:sldId id="298" r:id="rId64"/>
    <p:sldId id="322" r:id="rId65"/>
    <p:sldId id="299" r:id="rId66"/>
    <p:sldId id="265" r:id="rId67"/>
    <p:sldId id="271" r:id="rId68"/>
    <p:sldId id="272" r:id="rId69"/>
    <p:sldId id="301" r:id="rId70"/>
    <p:sldId id="302" r:id="rId71"/>
    <p:sldId id="348" r:id="rId72"/>
    <p:sldId id="305" r:id="rId73"/>
    <p:sldId id="343" r:id="rId74"/>
    <p:sldId id="304" r:id="rId75"/>
    <p:sldId id="354" r:id="rId76"/>
    <p:sldId id="309" r:id="rId77"/>
    <p:sldId id="307" r:id="rId78"/>
    <p:sldId id="308" r:id="rId79"/>
    <p:sldId id="313" r:id="rId80"/>
    <p:sldId id="314" r:id="rId81"/>
    <p:sldId id="326" r:id="rId82"/>
    <p:sldId id="355" r:id="rId83"/>
    <p:sldId id="315" r:id="rId84"/>
    <p:sldId id="357" r:id="rId85"/>
    <p:sldId id="366" r:id="rId86"/>
    <p:sldId id="358" r:id="rId87"/>
    <p:sldId id="359" r:id="rId88"/>
    <p:sldId id="360" r:id="rId89"/>
    <p:sldId id="356" r:id="rId90"/>
    <p:sldId id="316" r:id="rId91"/>
    <p:sldId id="317" r:id="rId92"/>
    <p:sldId id="344" r:id="rId93"/>
    <p:sldId id="346"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61" d="100"/>
          <a:sy n="61" d="100"/>
        </p:scale>
        <p:origin x="736" y="60"/>
      </p:cViewPr>
      <p:guideLst/>
    </p:cSldViewPr>
  </p:slideViewPr>
  <p:notesTextViewPr>
    <p:cViewPr>
      <p:scale>
        <a:sx n="1" d="1"/>
        <a:sy n="1" d="1"/>
      </p:scale>
      <p:origin x="0" y="0"/>
    </p:cViewPr>
  </p:notesTextViewPr>
  <p:sorterViewPr>
    <p:cViewPr>
      <p:scale>
        <a:sx n="49" d="100"/>
        <a:sy n="49" d="100"/>
      </p:scale>
      <p:origin x="0" y="-86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512D1-4BD7-49CB-AD44-1A201D6D1706}" type="datetimeFigureOut">
              <a:rPr lang="en-GB" smtClean="0"/>
              <a:t>20/11/2018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4379B-55FB-4DD6-B9D4-3A0024107C87}" type="slidenum">
              <a:rPr lang="en-GB" smtClean="0"/>
              <a:t>‹#›</a:t>
            </a:fld>
            <a:endParaRPr lang="en-GB"/>
          </a:p>
        </p:txBody>
      </p:sp>
    </p:spTree>
    <p:extLst>
      <p:ext uri="{BB962C8B-B14F-4D97-AF65-F5344CB8AC3E}">
        <p14:creationId xmlns:p14="http://schemas.microsoft.com/office/powerpoint/2010/main" val="392025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Pastor’s story whose daughter was sexually abused. He said that he wasn’t getting much help from the police but he was still pursuing the case. He happened to be a regional leader in his denomination and he said, as a result of this study he was going to be implementing training in his churches.</a:t>
            </a:r>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3</a:t>
            </a:fld>
            <a:endParaRPr lang="en-GB"/>
          </a:p>
        </p:txBody>
      </p:sp>
    </p:spTree>
    <p:extLst>
      <p:ext uri="{BB962C8B-B14F-4D97-AF65-F5344CB8AC3E}">
        <p14:creationId xmlns:p14="http://schemas.microsoft.com/office/powerpoint/2010/main" val="157321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58</a:t>
            </a:fld>
            <a:endParaRPr lang="en-GB"/>
          </a:p>
        </p:txBody>
      </p:sp>
    </p:spTree>
    <p:extLst>
      <p:ext uri="{BB962C8B-B14F-4D97-AF65-F5344CB8AC3E}">
        <p14:creationId xmlns:p14="http://schemas.microsoft.com/office/powerpoint/2010/main" val="1999471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59</a:t>
            </a:fld>
            <a:endParaRPr lang="en-GB"/>
          </a:p>
        </p:txBody>
      </p:sp>
    </p:spTree>
    <p:extLst>
      <p:ext uri="{BB962C8B-B14F-4D97-AF65-F5344CB8AC3E}">
        <p14:creationId xmlns:p14="http://schemas.microsoft.com/office/powerpoint/2010/main" val="329477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60</a:t>
            </a:fld>
            <a:endParaRPr lang="en-GB"/>
          </a:p>
        </p:txBody>
      </p:sp>
    </p:spTree>
    <p:extLst>
      <p:ext uri="{BB962C8B-B14F-4D97-AF65-F5344CB8AC3E}">
        <p14:creationId xmlns:p14="http://schemas.microsoft.com/office/powerpoint/2010/main" val="1778290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61</a:t>
            </a:fld>
            <a:endParaRPr lang="en-GB"/>
          </a:p>
        </p:txBody>
      </p:sp>
    </p:spTree>
    <p:extLst>
      <p:ext uri="{BB962C8B-B14F-4D97-AF65-F5344CB8AC3E}">
        <p14:creationId xmlns:p14="http://schemas.microsoft.com/office/powerpoint/2010/main" val="232451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62</a:t>
            </a:fld>
            <a:endParaRPr lang="en-GB"/>
          </a:p>
        </p:txBody>
      </p:sp>
    </p:spTree>
    <p:extLst>
      <p:ext uri="{BB962C8B-B14F-4D97-AF65-F5344CB8AC3E}">
        <p14:creationId xmlns:p14="http://schemas.microsoft.com/office/powerpoint/2010/main" val="3561295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63</a:t>
            </a:fld>
            <a:endParaRPr lang="en-GB"/>
          </a:p>
        </p:txBody>
      </p:sp>
    </p:spTree>
    <p:extLst>
      <p:ext uri="{BB962C8B-B14F-4D97-AF65-F5344CB8AC3E}">
        <p14:creationId xmlns:p14="http://schemas.microsoft.com/office/powerpoint/2010/main" val="344106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64</a:t>
            </a:fld>
            <a:endParaRPr lang="en-GB"/>
          </a:p>
        </p:txBody>
      </p:sp>
    </p:spTree>
    <p:extLst>
      <p:ext uri="{BB962C8B-B14F-4D97-AF65-F5344CB8AC3E}">
        <p14:creationId xmlns:p14="http://schemas.microsoft.com/office/powerpoint/2010/main" val="339510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65</a:t>
            </a:fld>
            <a:endParaRPr lang="en-GB"/>
          </a:p>
        </p:txBody>
      </p:sp>
    </p:spTree>
    <p:extLst>
      <p:ext uri="{BB962C8B-B14F-4D97-AF65-F5344CB8AC3E}">
        <p14:creationId xmlns:p14="http://schemas.microsoft.com/office/powerpoint/2010/main" val="2028604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quoted by Tim Keller, </a:t>
            </a:r>
            <a:r>
              <a:rPr lang="en-US" i="1" dirty="0"/>
              <a:t>Generous Justice. </a:t>
            </a:r>
            <a:r>
              <a:rPr lang="en-US" i="0" dirty="0"/>
              <a:t>(London:  Hodder &amp; Stoughton Ltd., 2010), 8.</a:t>
            </a:r>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66</a:t>
            </a:fld>
            <a:endParaRPr lang="en-GB"/>
          </a:p>
        </p:txBody>
      </p:sp>
    </p:spTree>
    <p:extLst>
      <p:ext uri="{BB962C8B-B14F-4D97-AF65-F5344CB8AC3E}">
        <p14:creationId xmlns:p14="http://schemas.microsoft.com/office/powerpoint/2010/main" val="4268644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67</a:t>
            </a:fld>
            <a:endParaRPr lang="en-GB"/>
          </a:p>
        </p:txBody>
      </p:sp>
    </p:spTree>
    <p:extLst>
      <p:ext uri="{BB962C8B-B14F-4D97-AF65-F5344CB8AC3E}">
        <p14:creationId xmlns:p14="http://schemas.microsoft.com/office/powerpoint/2010/main" val="71900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Pastor’s story whose daughter was sexually abused. He said that he wasn’t getting much help from the police but he was still pursuing the case. </a:t>
            </a:r>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18</a:t>
            </a:fld>
            <a:endParaRPr lang="en-GB"/>
          </a:p>
        </p:txBody>
      </p:sp>
    </p:spTree>
    <p:extLst>
      <p:ext uri="{BB962C8B-B14F-4D97-AF65-F5344CB8AC3E}">
        <p14:creationId xmlns:p14="http://schemas.microsoft.com/office/powerpoint/2010/main" val="1196459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79</a:t>
            </a:fld>
            <a:endParaRPr lang="en-GB"/>
          </a:p>
        </p:txBody>
      </p:sp>
    </p:spTree>
    <p:extLst>
      <p:ext uri="{BB962C8B-B14F-4D97-AF65-F5344CB8AC3E}">
        <p14:creationId xmlns:p14="http://schemas.microsoft.com/office/powerpoint/2010/main" val="3219230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80</a:t>
            </a:fld>
            <a:endParaRPr lang="en-GB"/>
          </a:p>
        </p:txBody>
      </p:sp>
    </p:spTree>
    <p:extLst>
      <p:ext uri="{BB962C8B-B14F-4D97-AF65-F5344CB8AC3E}">
        <p14:creationId xmlns:p14="http://schemas.microsoft.com/office/powerpoint/2010/main" val="3330134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81</a:t>
            </a:fld>
            <a:endParaRPr lang="en-GB"/>
          </a:p>
        </p:txBody>
      </p:sp>
    </p:spTree>
    <p:extLst>
      <p:ext uri="{BB962C8B-B14F-4D97-AF65-F5344CB8AC3E}">
        <p14:creationId xmlns:p14="http://schemas.microsoft.com/office/powerpoint/2010/main" val="2592813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82</a:t>
            </a:fld>
            <a:endParaRPr lang="en-GB"/>
          </a:p>
        </p:txBody>
      </p:sp>
    </p:spTree>
    <p:extLst>
      <p:ext uri="{BB962C8B-B14F-4D97-AF65-F5344CB8AC3E}">
        <p14:creationId xmlns:p14="http://schemas.microsoft.com/office/powerpoint/2010/main" val="2499601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93</a:t>
            </a:fld>
            <a:endParaRPr lang="en-GB"/>
          </a:p>
        </p:txBody>
      </p:sp>
    </p:spTree>
    <p:extLst>
      <p:ext uri="{BB962C8B-B14F-4D97-AF65-F5344CB8AC3E}">
        <p14:creationId xmlns:p14="http://schemas.microsoft.com/office/powerpoint/2010/main" val="426562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34</a:t>
            </a:fld>
            <a:endParaRPr lang="en-GB"/>
          </a:p>
        </p:txBody>
      </p:sp>
    </p:spTree>
    <p:extLst>
      <p:ext uri="{BB962C8B-B14F-4D97-AF65-F5344CB8AC3E}">
        <p14:creationId xmlns:p14="http://schemas.microsoft.com/office/powerpoint/2010/main" val="14650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35</a:t>
            </a:fld>
            <a:endParaRPr lang="en-GB"/>
          </a:p>
        </p:txBody>
      </p:sp>
    </p:spTree>
    <p:extLst>
      <p:ext uri="{BB962C8B-B14F-4D97-AF65-F5344CB8AC3E}">
        <p14:creationId xmlns:p14="http://schemas.microsoft.com/office/powerpoint/2010/main" val="54746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36</a:t>
            </a:fld>
            <a:endParaRPr lang="en-GB"/>
          </a:p>
        </p:txBody>
      </p:sp>
    </p:spTree>
    <p:extLst>
      <p:ext uri="{BB962C8B-B14F-4D97-AF65-F5344CB8AC3E}">
        <p14:creationId xmlns:p14="http://schemas.microsoft.com/office/powerpoint/2010/main" val="100719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37</a:t>
            </a:fld>
            <a:endParaRPr lang="en-GB"/>
          </a:p>
        </p:txBody>
      </p:sp>
    </p:spTree>
    <p:extLst>
      <p:ext uri="{BB962C8B-B14F-4D97-AF65-F5344CB8AC3E}">
        <p14:creationId xmlns:p14="http://schemas.microsoft.com/office/powerpoint/2010/main" val="246819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40</a:t>
            </a:fld>
            <a:endParaRPr lang="en-GB"/>
          </a:p>
        </p:txBody>
      </p:sp>
    </p:spTree>
    <p:extLst>
      <p:ext uri="{BB962C8B-B14F-4D97-AF65-F5344CB8AC3E}">
        <p14:creationId xmlns:p14="http://schemas.microsoft.com/office/powerpoint/2010/main" val="376479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55</a:t>
            </a:fld>
            <a:endParaRPr lang="en-GB"/>
          </a:p>
        </p:txBody>
      </p:sp>
    </p:spTree>
    <p:extLst>
      <p:ext uri="{BB962C8B-B14F-4D97-AF65-F5344CB8AC3E}">
        <p14:creationId xmlns:p14="http://schemas.microsoft.com/office/powerpoint/2010/main" val="367005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quoted in the introduction of </a:t>
            </a:r>
            <a:r>
              <a:rPr lang="en-US" i="0" dirty="0"/>
              <a:t>Dietrich Bonhoeffer, </a:t>
            </a:r>
            <a:r>
              <a:rPr lang="en-US" i="1" dirty="0"/>
              <a:t>Life Together</a:t>
            </a:r>
            <a:r>
              <a:rPr lang="en-US" i="0" dirty="0"/>
              <a:t>. (New York</a:t>
            </a:r>
            <a:r>
              <a:rPr lang="en-US" i="0"/>
              <a:t>: Harper &amp; Brothers, 1954), 11.</a:t>
            </a:r>
            <a:endParaRPr lang="en-GB" dirty="0"/>
          </a:p>
        </p:txBody>
      </p:sp>
      <p:sp>
        <p:nvSpPr>
          <p:cNvPr id="4" name="Slide Number Placeholder 3"/>
          <p:cNvSpPr>
            <a:spLocks noGrp="1"/>
          </p:cNvSpPr>
          <p:nvPr>
            <p:ph type="sldNum" sz="quarter" idx="10"/>
          </p:nvPr>
        </p:nvSpPr>
        <p:spPr/>
        <p:txBody>
          <a:bodyPr/>
          <a:lstStyle/>
          <a:p>
            <a:fld id="{5594379B-55FB-4DD6-B9D4-3A0024107C87}" type="slidenum">
              <a:rPr lang="en-GB" smtClean="0"/>
              <a:t>56</a:t>
            </a:fld>
            <a:endParaRPr lang="en-GB"/>
          </a:p>
        </p:txBody>
      </p:sp>
    </p:spTree>
    <p:extLst>
      <p:ext uri="{BB962C8B-B14F-4D97-AF65-F5344CB8AC3E}">
        <p14:creationId xmlns:p14="http://schemas.microsoft.com/office/powerpoint/2010/main" val="195061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E0EFDA-25E3-48FB-BF5E-99F34490DE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9E2EB2-627A-4C56-8DAA-914D3CC59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57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E0EFDA-25E3-48FB-BF5E-99F34490DE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9E2EB2-627A-4C56-8DAA-914D3CC59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340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0EFDA-25E3-48FB-BF5E-99F34490DEF6}" type="datetimeFigureOut">
              <a:rPr lang="en-US" smtClean="0"/>
              <a:t>11/20/2018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E2EB2-627A-4C56-8DAA-914D3CC594EB}" type="slidenum">
              <a:rPr lang="en-US" smtClean="0"/>
              <a:t>‹#›</a:t>
            </a:fld>
            <a:endParaRPr lang="en-US"/>
          </a:p>
        </p:txBody>
      </p:sp>
    </p:spTree>
    <p:extLst>
      <p:ext uri="{BB962C8B-B14F-4D97-AF65-F5344CB8AC3E}">
        <p14:creationId xmlns:p14="http://schemas.microsoft.com/office/powerpoint/2010/main" val="91192824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ECCFA-EE51-49D1-AC20-78688BBDA728}"/>
              </a:ext>
            </a:extLst>
          </p:cNvPr>
          <p:cNvPicPr>
            <a:picLocks noChangeAspect="1"/>
          </p:cNvPicPr>
          <p:nvPr/>
        </p:nvPicPr>
        <p:blipFill>
          <a:blip r:embed="rId2"/>
          <a:stretch>
            <a:fillRect/>
          </a:stretch>
        </p:blipFill>
        <p:spPr>
          <a:xfrm>
            <a:off x="4815840" y="-479"/>
            <a:ext cx="7376160" cy="6858000"/>
          </a:xfrm>
          <a:prstGeom prst="rect">
            <a:avLst/>
          </a:prstGeom>
        </p:spPr>
      </p:pic>
      <p:sp>
        <p:nvSpPr>
          <p:cNvPr id="10" name="Freeform 8">
            <a:extLst>
              <a:ext uri="{FF2B5EF4-FFF2-40B4-BE49-F238E27FC236}">
                <a16:creationId xmlns:a16="http://schemas.microsoft.com/office/drawing/2014/main" id="{B83ED68E-10BE-4ADD-86BC-9E944EA5A2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1ADCEC2C-1761-4D19-9709-41992C2908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7103" y="272956"/>
            <a:ext cx="7682142" cy="3736623"/>
          </a:xfrm>
        </p:spPr>
        <p:txBody>
          <a:bodyPr vert="horz" lIns="91440" tIns="45720" rIns="91440" bIns="45720" rtlCol="0" anchor="t">
            <a:noAutofit/>
          </a:bodyPr>
          <a:lstStyle/>
          <a:p>
            <a:r>
              <a:rPr lang="en-US" sz="10500" b="1" dirty="0">
                <a:effectLst>
                  <a:outerShdw blurRad="38100" dist="38100" dir="2700000" algn="tl">
                    <a:srgbClr val="000000">
                      <a:alpha val="43137"/>
                    </a:srgbClr>
                  </a:outerShdw>
                </a:effectLst>
                <a:latin typeface="Californian FB" panose="0207040306080B030204" pitchFamily="18" charset="0"/>
              </a:rPr>
              <a:t>2018 </a:t>
            </a:r>
            <a:br>
              <a:rPr lang="en-US" sz="10500" b="1" dirty="0">
                <a:effectLst>
                  <a:outerShdw blurRad="38100" dist="38100" dir="2700000" algn="tl">
                    <a:srgbClr val="000000">
                      <a:alpha val="43137"/>
                    </a:srgbClr>
                  </a:outerShdw>
                </a:effectLst>
                <a:latin typeface="Californian FB" panose="0207040306080B030204" pitchFamily="18" charset="0"/>
              </a:rPr>
            </a:br>
            <a:r>
              <a:rPr lang="en-US" sz="10500" b="1" dirty="0" smtClean="0">
                <a:effectLst>
                  <a:outerShdw blurRad="38100" dist="38100" dir="2700000" algn="tl">
                    <a:srgbClr val="000000">
                      <a:alpha val="43137"/>
                    </a:srgbClr>
                  </a:outerShdw>
                </a:effectLst>
                <a:latin typeface="Californian FB" panose="0207040306080B030204" pitchFamily="18" charset="0"/>
              </a:rPr>
              <a:t>Pastors’</a:t>
            </a:r>
            <a:r>
              <a:rPr lang="en-US" sz="10500" b="1" dirty="0">
                <a:effectLst>
                  <a:outerShdw blurRad="38100" dist="38100" dir="2700000" algn="tl">
                    <a:srgbClr val="000000">
                      <a:alpha val="43137"/>
                    </a:srgbClr>
                  </a:outerShdw>
                </a:effectLst>
                <a:latin typeface="Californian FB" panose="0207040306080B030204" pitchFamily="18" charset="0"/>
              </a:rPr>
              <a:t/>
            </a:r>
            <a:br>
              <a:rPr lang="en-US" sz="10500" b="1" dirty="0">
                <a:effectLst>
                  <a:outerShdw blurRad="38100" dist="38100" dir="2700000" algn="tl">
                    <a:srgbClr val="000000">
                      <a:alpha val="43137"/>
                    </a:srgbClr>
                  </a:outerShdw>
                </a:effectLst>
                <a:latin typeface="Californian FB" panose="0207040306080B030204" pitchFamily="18" charset="0"/>
              </a:rPr>
            </a:br>
            <a:r>
              <a:rPr lang="en-US" sz="10500" b="1" dirty="0">
                <a:effectLst>
                  <a:outerShdw blurRad="38100" dist="38100" dir="2700000" algn="tl">
                    <a:srgbClr val="000000">
                      <a:alpha val="43137"/>
                    </a:srgbClr>
                  </a:outerShdw>
                </a:effectLst>
                <a:latin typeface="Californian FB" panose="0207040306080B030204" pitchFamily="18" charset="0"/>
              </a:rPr>
              <a:t>Conference</a:t>
            </a:r>
            <a:br>
              <a:rPr lang="en-US" sz="10500" b="1" dirty="0">
                <a:effectLst>
                  <a:outerShdw blurRad="38100" dist="38100" dir="2700000" algn="tl">
                    <a:srgbClr val="000000">
                      <a:alpha val="43137"/>
                    </a:srgbClr>
                  </a:outerShdw>
                </a:effectLst>
                <a:latin typeface="Californian FB" panose="0207040306080B030204" pitchFamily="18" charset="0"/>
              </a:rPr>
            </a:br>
            <a:r>
              <a:rPr lang="en-US" sz="10500" b="1" dirty="0">
                <a:effectLst>
                  <a:outerShdw blurRad="38100" dist="38100" dir="2700000" algn="tl">
                    <a:srgbClr val="000000">
                      <a:alpha val="43137"/>
                    </a:srgbClr>
                  </a:outerShdw>
                </a:effectLst>
                <a:latin typeface="Californian FB" panose="0207040306080B030204" pitchFamily="18" charset="0"/>
              </a:rPr>
              <a:t>Sanga </a:t>
            </a:r>
            <a:r>
              <a:rPr lang="en-US" sz="10500" b="1" dirty="0" err="1">
                <a:effectLst>
                  <a:outerShdw blurRad="38100" dist="38100" dir="2700000" algn="tl">
                    <a:srgbClr val="000000">
                      <a:alpha val="43137"/>
                    </a:srgbClr>
                  </a:outerShdw>
                </a:effectLst>
                <a:latin typeface="Californian FB" panose="0207040306080B030204" pitchFamily="18" charset="0"/>
              </a:rPr>
              <a:t>Sanga</a:t>
            </a:r>
            <a:r>
              <a:rPr lang="en-US" sz="10500" b="1" dirty="0">
                <a:effectLst>
                  <a:outerShdw blurRad="38100" dist="38100" dir="2700000" algn="tl">
                    <a:srgbClr val="000000">
                      <a:alpha val="43137"/>
                    </a:srgbClr>
                  </a:outerShdw>
                </a:effectLst>
                <a:latin typeface="Californian FB" panose="0207040306080B030204" pitchFamily="18" charset="0"/>
              </a:rPr>
              <a:t/>
            </a:r>
            <a:br>
              <a:rPr lang="en-US" sz="10500" b="1" dirty="0">
                <a:effectLst>
                  <a:outerShdw blurRad="38100" dist="38100" dir="2700000" algn="tl">
                    <a:srgbClr val="000000">
                      <a:alpha val="43137"/>
                    </a:srgbClr>
                  </a:outerShdw>
                </a:effectLst>
                <a:latin typeface="Californian FB" panose="0207040306080B030204" pitchFamily="18" charset="0"/>
              </a:rPr>
            </a:br>
            <a:endParaRPr lang="en-US" sz="7500" b="1" dirty="0">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4199929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368491" y="201706"/>
            <a:ext cx="8147712"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11000" b="1" dirty="0">
                <a:solidFill>
                  <a:schemeClr val="bg1"/>
                </a:solidFill>
                <a:effectLst>
                  <a:outerShdw blurRad="38100" dist="38100" dir="2700000" algn="tl">
                    <a:srgbClr val="000000">
                      <a:alpha val="43137"/>
                    </a:srgbClr>
                  </a:outerShdw>
                </a:effectLst>
                <a:latin typeface="Californian FB" panose="0207040306080B030204" pitchFamily="18" charset="0"/>
              </a:rPr>
              <a:t>78.1% reported</a:t>
            </a:r>
          </a:p>
        </p:txBody>
      </p:sp>
    </p:spTree>
    <p:extLst>
      <p:ext uri="{BB962C8B-B14F-4D97-AF65-F5344CB8AC3E}">
        <p14:creationId xmlns:p14="http://schemas.microsoft.com/office/powerpoint/2010/main" val="5248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481234" y="321050"/>
            <a:ext cx="8325134" cy="6215900"/>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13000" b="1" dirty="0">
                <a:solidFill>
                  <a:schemeClr val="bg1"/>
                </a:solidFill>
                <a:effectLst>
                  <a:outerShdw blurRad="38100" dist="38100" dir="2700000" algn="tl">
                    <a:srgbClr val="000000">
                      <a:alpha val="43137"/>
                    </a:srgbClr>
                  </a:outerShdw>
                </a:effectLst>
                <a:latin typeface="Californian FB" panose="0207040306080B030204" pitchFamily="18" charset="0"/>
              </a:rPr>
              <a:t>Over 227</a:t>
            </a:r>
            <a:br>
              <a:rPr lang="en-US" sz="13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11000" b="1" dirty="0">
                <a:solidFill>
                  <a:schemeClr val="bg1"/>
                </a:solidFill>
                <a:effectLst>
                  <a:outerShdw blurRad="38100" dist="38100" dir="2700000" algn="tl">
                    <a:srgbClr val="000000">
                      <a:alpha val="43137"/>
                    </a:srgbClr>
                  </a:outerShdw>
                </a:effectLst>
                <a:latin typeface="Californian FB" panose="0207040306080B030204" pitchFamily="18" charset="0"/>
              </a:rPr>
              <a:t>incidents</a:t>
            </a:r>
          </a:p>
        </p:txBody>
      </p:sp>
    </p:spTree>
    <p:extLst>
      <p:ext uri="{BB962C8B-B14F-4D97-AF65-F5344CB8AC3E}">
        <p14:creationId xmlns:p14="http://schemas.microsoft.com/office/powerpoint/2010/main" val="71728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91069" y="321050"/>
            <a:ext cx="10631606" cy="6215900"/>
          </a:xfrm>
          <a:prstGeom prst="ellipse">
            <a:avLst/>
          </a:prstGeom>
          <a:solidFill>
            <a:srgbClr val="231815"/>
          </a:solidFill>
          <a:ln w="174625" cmpd="thinThick">
            <a:solidFill>
              <a:srgbClr val="231815"/>
            </a:solidFill>
          </a:ln>
        </p:spPr>
        <p:txBody>
          <a:bodyPr vert="horz" lIns="91440" tIns="45720" rIns="91440" bIns="45720" rtlCol="0" anchor="t">
            <a:noAutofit/>
          </a:bodyPr>
          <a:lstStyle/>
          <a:p>
            <a:pPr algn="l"/>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Church Offenders:</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endPar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82228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91069" y="321050"/>
            <a:ext cx="10631606" cy="6215900"/>
          </a:xfrm>
          <a:prstGeom prst="ellipse">
            <a:avLst/>
          </a:prstGeom>
          <a:solidFill>
            <a:srgbClr val="231815"/>
          </a:solidFill>
          <a:ln w="174625" cmpd="thinThick">
            <a:solidFill>
              <a:srgbClr val="231815"/>
            </a:solidFill>
          </a:ln>
        </p:spPr>
        <p:txBody>
          <a:bodyPr vert="horz" lIns="91440" tIns="45720" rIns="91440" bIns="45720" rtlCol="0" anchor="t">
            <a:noAutofit/>
          </a:bodyPr>
          <a:lstStyle/>
          <a:p>
            <a:pPr algn="l"/>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Church Offenders:</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Pastors:        32.9%</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endPar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03098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91069" y="321050"/>
            <a:ext cx="10631606" cy="6215900"/>
          </a:xfrm>
          <a:prstGeom prst="ellipse">
            <a:avLst/>
          </a:prstGeom>
          <a:solidFill>
            <a:srgbClr val="231815"/>
          </a:solidFill>
          <a:ln w="174625" cmpd="thinThick">
            <a:solidFill>
              <a:srgbClr val="231815"/>
            </a:solidFill>
          </a:ln>
        </p:spPr>
        <p:txBody>
          <a:bodyPr vert="horz" lIns="91440" tIns="45720" rIns="91440" bIns="45720" rtlCol="0" anchor="t">
            <a:noAutofit/>
          </a:bodyPr>
          <a:lstStyle/>
          <a:p>
            <a:pPr algn="l"/>
            <a:r>
              <a:rPr lang="en-US" sz="7100" b="1" dirty="0" smtClean="0">
                <a:solidFill>
                  <a:schemeClr val="bg1"/>
                </a:solidFill>
                <a:effectLst>
                  <a:outerShdw blurRad="38100" dist="38100" dir="2700000" algn="tl">
                    <a:srgbClr val="000000">
                      <a:alpha val="43137"/>
                    </a:srgbClr>
                  </a:outerShdw>
                </a:effectLst>
                <a:latin typeface="Californian FB" panose="0207040306080B030204" pitchFamily="18" charset="0"/>
              </a:rPr>
              <a:t>Church Offenders</a:t>
            </a: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Pastors:        32.9%</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Leaders:        21.9%</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endPar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3146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91069" y="321050"/>
            <a:ext cx="10631606" cy="6215900"/>
          </a:xfrm>
          <a:prstGeom prst="ellipse">
            <a:avLst/>
          </a:prstGeom>
          <a:solidFill>
            <a:srgbClr val="231815"/>
          </a:solidFill>
          <a:ln w="174625" cmpd="thinThick">
            <a:solidFill>
              <a:srgbClr val="231815"/>
            </a:solidFill>
          </a:ln>
        </p:spPr>
        <p:txBody>
          <a:bodyPr vert="horz" lIns="91440" tIns="45720" rIns="91440" bIns="45720" rtlCol="0" anchor="t">
            <a:noAutofit/>
          </a:bodyPr>
          <a:lstStyle/>
          <a:p>
            <a:pPr algn="l"/>
            <a:r>
              <a:rPr lang="en-US" sz="7100" b="1" dirty="0" smtClean="0">
                <a:solidFill>
                  <a:schemeClr val="bg1"/>
                </a:solidFill>
                <a:effectLst>
                  <a:outerShdw blurRad="38100" dist="38100" dir="2700000" algn="tl">
                    <a:srgbClr val="000000">
                      <a:alpha val="43137"/>
                    </a:srgbClr>
                  </a:outerShdw>
                </a:effectLst>
                <a:latin typeface="Californian FB" panose="0207040306080B030204" pitchFamily="18" charset="0"/>
              </a:rPr>
              <a:t>Church Offenders</a:t>
            </a: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Pastors:        32.9%</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Leaders:        21.9%</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S.S. teacher:  4.9%</a:t>
            </a:r>
          </a:p>
        </p:txBody>
      </p:sp>
    </p:spTree>
    <p:extLst>
      <p:ext uri="{BB962C8B-B14F-4D97-AF65-F5344CB8AC3E}">
        <p14:creationId xmlns:p14="http://schemas.microsoft.com/office/powerpoint/2010/main" val="16166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91069" y="321050"/>
            <a:ext cx="10426889" cy="6215900"/>
          </a:xfrm>
          <a:prstGeom prst="ellipse">
            <a:avLst/>
          </a:prstGeom>
          <a:solidFill>
            <a:srgbClr val="231815"/>
          </a:solidFill>
          <a:ln w="174625" cmpd="thinThick">
            <a:solidFill>
              <a:srgbClr val="231815"/>
            </a:solidFill>
          </a:ln>
        </p:spPr>
        <p:txBody>
          <a:bodyPr vert="horz" lIns="91440" tIns="45720" rIns="91440" bIns="45720" rtlCol="0" anchor="t">
            <a:noAutofit/>
          </a:bodyPr>
          <a:lstStyle/>
          <a:p>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Church Offenders:</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4500" b="1" dirty="0">
                <a:solidFill>
                  <a:schemeClr val="bg1"/>
                </a:solidFill>
                <a:effectLst>
                  <a:outerShdw blurRad="38100" dist="38100" dir="2700000" algn="tl">
                    <a:srgbClr val="000000">
                      <a:alpha val="43137"/>
                    </a:srgbClr>
                  </a:outerShdw>
                </a:effectLst>
                <a:latin typeface="Californian FB" panose="0207040306080B030204" pitchFamily="18" charset="0"/>
              </a:rPr>
              <a:t>     </a:t>
            </a: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t>Total:  59.5% just in the leadership!</a:t>
            </a:r>
            <a:br>
              <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rPr>
            </a:br>
            <a:endParaRPr lang="en-US" sz="71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19286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B83ED68E-10BE-4ADD-86BC-9E944EA5A2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1ADCEC2C-1761-4D19-9709-41992C2908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1055" y="610160"/>
            <a:ext cx="5090520" cy="2651200"/>
          </a:xfrm>
        </p:spPr>
        <p:txBody>
          <a:bodyPr vert="horz" lIns="91440" tIns="45720" rIns="91440" bIns="45720" rtlCol="0" anchor="t">
            <a:noAutofit/>
          </a:bodyPr>
          <a:lstStyle/>
          <a:p>
            <a:pPr algn="l"/>
            <a:r>
              <a:rPr lang="en-US" sz="12500" b="1" dirty="0">
                <a:effectLst>
                  <a:outerShdw blurRad="38100" dist="38100" dir="2700000" algn="tl">
                    <a:srgbClr val="000000">
                      <a:alpha val="43137"/>
                    </a:srgbClr>
                  </a:outerShdw>
                </a:effectLst>
                <a:latin typeface="Californian FB" panose="0207040306080B030204" pitchFamily="18" charset="0"/>
              </a:rPr>
              <a:t>What can be done?</a:t>
            </a:r>
            <a:r>
              <a:rPr lang="en-US" sz="9600" b="1" dirty="0">
                <a:effectLst>
                  <a:outerShdw blurRad="38100" dist="38100" dir="2700000" algn="tl">
                    <a:srgbClr val="000000">
                      <a:alpha val="43137"/>
                    </a:srgbClr>
                  </a:outerShdw>
                </a:effectLst>
                <a:latin typeface="Californian FB" panose="0207040306080B030204" pitchFamily="18" charset="0"/>
              </a:rPr>
              <a:t/>
            </a:r>
            <a:br>
              <a:rPr lang="en-US" sz="9600" b="1" dirty="0">
                <a:effectLst>
                  <a:outerShdw blurRad="38100" dist="38100" dir="2700000" algn="tl">
                    <a:srgbClr val="000000">
                      <a:alpha val="43137"/>
                    </a:srgbClr>
                  </a:outerShdw>
                </a:effectLst>
                <a:latin typeface="Californian FB" panose="0207040306080B030204" pitchFamily="18" charset="0"/>
              </a:rPr>
            </a:br>
            <a:endParaRPr lang="en-US" sz="9600" b="1" dirty="0">
              <a:effectLst>
                <a:outerShdw blurRad="38100" dist="38100" dir="2700000" algn="tl">
                  <a:srgbClr val="000000">
                    <a:alpha val="43137"/>
                  </a:srgbClr>
                </a:outerShdw>
              </a:effectLst>
              <a:latin typeface="Californian FB" panose="0207040306080B030204" pitchFamily="18" charset="0"/>
            </a:endParaRPr>
          </a:p>
        </p:txBody>
      </p:sp>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dirty="0">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8650374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74813" y="188259"/>
            <a:ext cx="11887200" cy="6535269"/>
          </a:xfrm>
          <a:prstGeom prst="ellipse">
            <a:avLst/>
          </a:prstGeom>
          <a:solidFill>
            <a:schemeClr val="tx1">
              <a:alpha val="60000"/>
            </a:schemeClr>
          </a:solidFill>
        </p:spPr>
        <p:txBody>
          <a:bodyPr vert="horz" lIns="91440" tIns="45720" rIns="91440" bIns="45720" rtlCol="0" anchor="ctr">
            <a:noAutofit/>
          </a:bodyPr>
          <a:lstStyle/>
          <a:p>
            <a:pPr algn="l"/>
            <a:r>
              <a:rPr lang="en-US" sz="12000" b="1" dirty="0">
                <a:solidFill>
                  <a:schemeClr val="bg1"/>
                </a:solidFill>
                <a:effectLst>
                  <a:outerShdw blurRad="38100" dist="38100" dir="2700000" algn="tl">
                    <a:srgbClr val="000000">
                      <a:alpha val="43137"/>
                    </a:srgbClr>
                  </a:outerShdw>
                </a:effectLst>
                <a:latin typeface="Californian FB" panose="0207040306080B030204" pitchFamily="18" charset="0"/>
              </a:rPr>
              <a:t> Instruction</a:t>
            </a:r>
          </a:p>
        </p:txBody>
      </p:sp>
    </p:spTree>
    <p:extLst>
      <p:ext uri="{BB962C8B-B14F-4D97-AF65-F5344CB8AC3E}">
        <p14:creationId xmlns:p14="http://schemas.microsoft.com/office/powerpoint/2010/main" val="32317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060796" y="468879"/>
            <a:ext cx="4916694" cy="5630759"/>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Biblical view of children</a:t>
            </a:r>
          </a:p>
        </p:txBody>
      </p:sp>
      <p:sp>
        <p:nvSpPr>
          <p:cNvPr id="7" name="Title 1">
            <a:extLst>
              <a:ext uri="{FF2B5EF4-FFF2-40B4-BE49-F238E27FC236}">
                <a16:creationId xmlns:a16="http://schemas.microsoft.com/office/drawing/2014/main" id="{FF7D9742-C096-4BCB-91F2-E4C90BF83D40}"/>
              </a:ext>
            </a:extLst>
          </p:cNvPr>
          <p:cNvSpPr txBox="1">
            <a:spLocks/>
          </p:cNvSpPr>
          <p:nvPr/>
        </p:nvSpPr>
        <p:spPr>
          <a:xfrm>
            <a:off x="220686" y="445980"/>
            <a:ext cx="5007390" cy="5613626"/>
          </a:xfrm>
          <a:prstGeom prst="ellipse">
            <a:avLst/>
          </a:prstGeom>
          <a:solidFill>
            <a:srgbClr val="231815"/>
          </a:solidFill>
          <a:ln w="174625" cmpd="thinThick">
            <a:solidFill>
              <a:srgbClr val="231815"/>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solidFill>
                  <a:schemeClr val="bg1"/>
                </a:solidFill>
                <a:effectLst>
                  <a:outerShdw blurRad="38100" dist="38100" dir="2700000" algn="tl">
                    <a:srgbClr val="000000">
                      <a:alpha val="43137"/>
                    </a:srgbClr>
                  </a:outerShdw>
                </a:effectLst>
                <a:latin typeface="Californian FB" panose="0207040306080B030204" pitchFamily="18" charset="0"/>
              </a:rPr>
              <a:t>Cultural </a:t>
            </a:r>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view of children</a:t>
            </a:r>
          </a:p>
        </p:txBody>
      </p:sp>
      <p:sp>
        <p:nvSpPr>
          <p:cNvPr id="3" name="TextBox 2">
            <a:extLst>
              <a:ext uri="{FF2B5EF4-FFF2-40B4-BE49-F238E27FC236}">
                <a16:creationId xmlns:a16="http://schemas.microsoft.com/office/drawing/2014/main" id="{41435E0D-7388-4383-89B8-A3F8F1335FFF}"/>
              </a:ext>
            </a:extLst>
          </p:cNvPr>
          <p:cNvSpPr txBox="1"/>
          <p:nvPr/>
        </p:nvSpPr>
        <p:spPr>
          <a:xfrm>
            <a:off x="4289480" y="2330168"/>
            <a:ext cx="1542632" cy="1446550"/>
          </a:xfrm>
          <a:prstGeom prst="rect">
            <a:avLst/>
          </a:prstGeom>
          <a:solidFill>
            <a:schemeClr val="tx1"/>
          </a:solidFill>
        </p:spPr>
        <p:txBody>
          <a:bodyPr wrap="square" rtlCol="0">
            <a:spAutoFit/>
          </a:bodyPr>
          <a:lstStyle/>
          <a:p>
            <a:r>
              <a:rPr lang="en-US" sz="8800" b="1" dirty="0">
                <a:solidFill>
                  <a:srgbClr val="D69624"/>
                </a:solidFill>
                <a:effectLst>
                  <a:outerShdw blurRad="38100" dist="38100" dir="2700000" algn="tl">
                    <a:srgbClr val="000000">
                      <a:alpha val="43137"/>
                    </a:srgbClr>
                  </a:outerShdw>
                </a:effectLst>
                <a:latin typeface="Californian FB" panose="0207040306080B030204" pitchFamily="18" charset="0"/>
              </a:rPr>
              <a:t>vs.</a:t>
            </a:r>
            <a:endParaRPr lang="en-GB" sz="8800" b="1" dirty="0">
              <a:solidFill>
                <a:srgbClr val="D69624"/>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0985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92E44-C98A-49FD-A857-27E7857B299E}"/>
              </a:ext>
            </a:extLst>
          </p:cNvPr>
          <p:cNvPicPr>
            <a:picLocks noChangeAspect="1"/>
          </p:cNvPicPr>
          <p:nvPr/>
        </p:nvPicPr>
        <p:blipFill>
          <a:blip r:embed="rId2"/>
          <a:stretch>
            <a:fillRect/>
          </a:stretch>
        </p:blipFill>
        <p:spPr>
          <a:xfrm>
            <a:off x="4811689" y="0"/>
            <a:ext cx="7376160" cy="6858000"/>
          </a:xfrm>
          <a:prstGeom prst="rect">
            <a:avLst/>
          </a:prstGeom>
        </p:spPr>
      </p:pic>
      <p:sp>
        <p:nvSpPr>
          <p:cNvPr id="10" name="Freeform 8">
            <a:extLst>
              <a:ext uri="{FF2B5EF4-FFF2-40B4-BE49-F238E27FC236}">
                <a16:creationId xmlns:a16="http://schemas.microsoft.com/office/drawing/2014/main" id="{B83ED68E-10BE-4ADD-86BC-9E944EA5A2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1ADCEC2C-1761-4D19-9709-41992C2908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0572" y="350853"/>
            <a:ext cx="5090520" cy="2651200"/>
          </a:xfrm>
        </p:spPr>
        <p:txBody>
          <a:bodyPr vert="horz" lIns="91440" tIns="45720" rIns="91440" bIns="45720" rtlCol="0" anchor="t">
            <a:noAutofit/>
          </a:bodyPr>
          <a:lstStyle/>
          <a:p>
            <a:pPr algn="l"/>
            <a:r>
              <a:rPr lang="en-US" sz="11000" b="1" dirty="0">
                <a:effectLst>
                  <a:outerShdw blurRad="38100" dist="38100" dir="2700000" algn="tl">
                    <a:srgbClr val="000000">
                      <a:alpha val="43137"/>
                    </a:srgbClr>
                  </a:outerShdw>
                </a:effectLst>
                <a:latin typeface="Californian FB" panose="0207040306080B030204" pitchFamily="18" charset="0"/>
              </a:rPr>
              <a:t>Child Safety </a:t>
            </a:r>
            <a:br>
              <a:rPr lang="en-US" sz="11000" b="1" dirty="0">
                <a:effectLst>
                  <a:outerShdw blurRad="38100" dist="38100" dir="2700000" algn="tl">
                    <a:srgbClr val="000000">
                      <a:alpha val="43137"/>
                    </a:srgbClr>
                  </a:outerShdw>
                </a:effectLst>
                <a:latin typeface="Californian FB" panose="0207040306080B030204" pitchFamily="18" charset="0"/>
              </a:rPr>
            </a:br>
            <a:r>
              <a:rPr lang="en-US" sz="11000" b="1" dirty="0">
                <a:effectLst>
                  <a:outerShdw blurRad="38100" dist="38100" dir="2700000" algn="tl">
                    <a:srgbClr val="000000">
                      <a:alpha val="43137"/>
                    </a:srgbClr>
                  </a:outerShdw>
                </a:effectLst>
                <a:latin typeface="Californian FB" panose="0207040306080B030204" pitchFamily="18" charset="0"/>
              </a:rPr>
              <a:t>in the Church</a:t>
            </a:r>
          </a:p>
        </p:txBody>
      </p:sp>
    </p:spTree>
    <p:extLst>
      <p:ext uri="{BB962C8B-B14F-4D97-AF65-F5344CB8AC3E}">
        <p14:creationId xmlns:p14="http://schemas.microsoft.com/office/powerpoint/2010/main" val="12803734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354843" y="229001"/>
            <a:ext cx="8215952" cy="6431105"/>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The professed cultural view of children</a:t>
            </a:r>
          </a:p>
        </p:txBody>
      </p:sp>
    </p:spTree>
    <p:extLst>
      <p:ext uri="{BB962C8B-B14F-4D97-AF65-F5344CB8AC3E}">
        <p14:creationId xmlns:p14="http://schemas.microsoft.com/office/powerpoint/2010/main" val="16977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8" name="Title 1">
            <a:extLst>
              <a:ext uri="{FF2B5EF4-FFF2-40B4-BE49-F238E27FC236}">
                <a16:creationId xmlns:a16="http://schemas.microsoft.com/office/drawing/2014/main" id="{981E7183-0FD3-4AF8-9415-E31592F707BA}"/>
              </a:ext>
            </a:extLst>
          </p:cNvPr>
          <p:cNvSpPr>
            <a:spLocks noGrp="1"/>
          </p:cNvSpPr>
          <p:nvPr>
            <p:ph type="ctrTitle"/>
          </p:nvPr>
        </p:nvSpPr>
        <p:spPr>
          <a:xfrm>
            <a:off x="342775" y="547740"/>
            <a:ext cx="9933990" cy="5330283"/>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dirty="0">
                <a:solidFill>
                  <a:schemeClr val="bg1"/>
                </a:solidFill>
                <a:latin typeface="Californian FB" panose="0207040306080B030204" pitchFamily="18" charset="0"/>
              </a:rPr>
              <a:t>“The child occupies a unique and privileged position in the African society.”</a:t>
            </a:r>
            <a:br>
              <a:rPr lang="en-GB" dirty="0">
                <a:solidFill>
                  <a:schemeClr val="bg1"/>
                </a:solidFill>
                <a:latin typeface="Californian FB" panose="0207040306080B030204" pitchFamily="18" charset="0"/>
              </a:rPr>
            </a:br>
            <a:r>
              <a:rPr lang="en-GB" sz="2800" b="1" dirty="0">
                <a:solidFill>
                  <a:schemeClr val="bg1"/>
                </a:solidFill>
                <a:effectLst>
                  <a:outerShdw blurRad="38100" dist="38100" dir="2700000" algn="tl">
                    <a:srgbClr val="000000">
                      <a:alpha val="43137"/>
                    </a:srgbClr>
                  </a:outerShdw>
                </a:effectLst>
                <a:latin typeface="Californian FB" panose="0207040306080B030204" pitchFamily="18" charset="0"/>
              </a:rPr>
              <a:t>African Charter on the Rights and </a:t>
            </a:r>
            <a:br>
              <a:rPr lang="en-GB" sz="28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2800" b="1" dirty="0">
                <a:solidFill>
                  <a:schemeClr val="bg1"/>
                </a:solidFill>
                <a:effectLst>
                  <a:outerShdw blurRad="38100" dist="38100" dir="2700000" algn="tl">
                    <a:srgbClr val="000000">
                      <a:alpha val="43137"/>
                    </a:srgbClr>
                  </a:outerShdw>
                </a:effectLst>
                <a:latin typeface="Californian FB" panose="0207040306080B030204" pitchFamily="18" charset="0"/>
              </a:rPr>
              <a:t>Welfare of the Child</a:t>
            </a:r>
            <a:endParaRPr lang="en-US" sz="2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1439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8" name="Title 1">
            <a:extLst>
              <a:ext uri="{FF2B5EF4-FFF2-40B4-BE49-F238E27FC236}">
                <a16:creationId xmlns:a16="http://schemas.microsoft.com/office/drawing/2014/main" id="{981E7183-0FD3-4AF8-9415-E31592F707BA}"/>
              </a:ext>
            </a:extLst>
          </p:cNvPr>
          <p:cNvSpPr>
            <a:spLocks noGrp="1"/>
          </p:cNvSpPr>
          <p:nvPr>
            <p:ph type="ctrTitle"/>
          </p:nvPr>
        </p:nvSpPr>
        <p:spPr>
          <a:xfrm>
            <a:off x="206297" y="144966"/>
            <a:ext cx="9715625" cy="6211229"/>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t>“…the inherent dignity of the child.” </a:t>
            </a:r>
            <a:r>
              <a:rPr lang="en-GB"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3600" b="1" i="1" dirty="0">
                <a:solidFill>
                  <a:schemeClr val="bg1"/>
                </a:solidFill>
                <a:effectLst>
                  <a:outerShdw blurRad="38100" dist="38100" dir="2700000" algn="tl">
                    <a:srgbClr val="000000">
                      <a:alpha val="43137"/>
                    </a:srgbClr>
                  </a:outerShdw>
                </a:effectLst>
                <a:latin typeface="Californian FB" panose="0207040306080B030204" pitchFamily="18" charset="0"/>
              </a:rPr>
              <a:t>The African Charter on the Rights and </a:t>
            </a:r>
            <a:br>
              <a:rPr lang="en-GB" sz="3600" b="1" i="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3600" b="1" i="1" dirty="0">
                <a:solidFill>
                  <a:schemeClr val="bg1"/>
                </a:solidFill>
                <a:effectLst>
                  <a:outerShdw blurRad="38100" dist="38100" dir="2700000" algn="tl">
                    <a:srgbClr val="000000">
                      <a:alpha val="43137"/>
                    </a:srgbClr>
                  </a:outerShdw>
                </a:effectLst>
                <a:latin typeface="Californian FB" panose="0207040306080B030204" pitchFamily="18" charset="0"/>
              </a:rPr>
              <a:t>Welfare of the Child </a:t>
            </a:r>
            <a:r>
              <a:rPr lang="en-GB" sz="3600" b="1" dirty="0">
                <a:solidFill>
                  <a:schemeClr val="bg1"/>
                </a:solidFill>
                <a:effectLst>
                  <a:outerShdw blurRad="38100" dist="38100" dir="2700000" algn="tl">
                    <a:srgbClr val="000000">
                      <a:alpha val="43137"/>
                    </a:srgbClr>
                  </a:outerShdw>
                </a:effectLst>
                <a:latin typeface="Californian FB" panose="0207040306080B030204" pitchFamily="18" charset="0"/>
              </a:rPr>
              <a:t>mentions</a:t>
            </a:r>
            <a:br>
              <a:rPr lang="en-GB" sz="3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3600" b="1" dirty="0">
                <a:solidFill>
                  <a:schemeClr val="bg1"/>
                </a:solidFill>
                <a:effectLst>
                  <a:outerShdw blurRad="38100" dist="38100" dir="2700000" algn="tl">
                    <a:srgbClr val="000000">
                      <a:alpha val="43137"/>
                    </a:srgbClr>
                  </a:outerShdw>
                </a:effectLst>
                <a:latin typeface="Californian FB" panose="0207040306080B030204" pitchFamily="18" charset="0"/>
              </a:rPr>
              <a:t>Article 20 (c)</a:t>
            </a:r>
            <a:r>
              <a:rPr lang="en-GB" sz="3600" dirty="0">
                <a:solidFill>
                  <a:schemeClr val="bg1"/>
                </a:solidFill>
                <a:latin typeface="Californian FB" panose="0207040306080B030204" pitchFamily="18" charset="0"/>
              </a:rPr>
              <a:t/>
            </a:r>
            <a:br>
              <a:rPr lang="en-GB" sz="3600" dirty="0">
                <a:solidFill>
                  <a:schemeClr val="bg1"/>
                </a:solidFill>
                <a:latin typeface="Californian FB" panose="0207040306080B030204" pitchFamily="18" charset="0"/>
              </a:rPr>
            </a:br>
            <a:endParaRPr lang="en-US" sz="3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5227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8" name="Title 1">
            <a:extLst>
              <a:ext uri="{FF2B5EF4-FFF2-40B4-BE49-F238E27FC236}">
                <a16:creationId xmlns:a16="http://schemas.microsoft.com/office/drawing/2014/main" id="{981E7183-0FD3-4AF8-9415-E31592F707BA}"/>
              </a:ext>
            </a:extLst>
          </p:cNvPr>
          <p:cNvSpPr>
            <a:spLocks noGrp="1"/>
          </p:cNvSpPr>
          <p:nvPr>
            <p:ph type="ctrTitle"/>
          </p:nvPr>
        </p:nvSpPr>
        <p:spPr>
          <a:xfrm>
            <a:off x="219946" y="212372"/>
            <a:ext cx="9715625" cy="6433255"/>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dirty="0">
                <a:solidFill>
                  <a:schemeClr val="bg1"/>
                </a:solidFill>
                <a:latin typeface="Californian FB" panose="0207040306080B030204" pitchFamily="18" charset="0"/>
              </a:rPr>
              <a:t/>
            </a:r>
            <a:br>
              <a:rPr lang="en-GB" dirty="0">
                <a:solidFill>
                  <a:schemeClr val="bg1"/>
                </a:solidFill>
                <a:latin typeface="Californian FB" panose="0207040306080B030204" pitchFamily="18" charset="0"/>
              </a:rPr>
            </a:br>
            <a:r>
              <a:rPr lang="en-GB" dirty="0">
                <a:solidFill>
                  <a:schemeClr val="bg1"/>
                </a:solidFill>
                <a:latin typeface="Californian FB" panose="0207040306080B030204" pitchFamily="18" charset="0"/>
              </a:rPr>
              <a:t/>
            </a:r>
            <a:br>
              <a:rPr lang="en-GB" dirty="0">
                <a:solidFill>
                  <a:schemeClr val="bg1"/>
                </a:solidFill>
                <a:latin typeface="Californian FB" panose="0207040306080B030204" pitchFamily="18" charset="0"/>
              </a:rPr>
            </a:br>
            <a:r>
              <a:rPr lang="en-GB" sz="5600" dirty="0">
                <a:solidFill>
                  <a:schemeClr val="bg1"/>
                </a:solidFill>
                <a:effectLst>
                  <a:outerShdw blurRad="38100" dist="38100" dir="2700000" algn="tl">
                    <a:srgbClr val="000000">
                      <a:alpha val="43137"/>
                    </a:srgbClr>
                  </a:outerShdw>
                </a:effectLst>
                <a:latin typeface="Californian FB" panose="0207040306080B030204" pitchFamily="18" charset="0"/>
              </a:rPr>
              <a:t>Thoko </a:t>
            </a:r>
            <a:r>
              <a:rPr lang="en-GB" sz="5600" dirty="0" err="1">
                <a:solidFill>
                  <a:schemeClr val="bg1"/>
                </a:solidFill>
                <a:effectLst>
                  <a:outerShdw blurRad="38100" dist="38100" dir="2700000" algn="tl">
                    <a:srgbClr val="000000">
                      <a:alpha val="43137"/>
                    </a:srgbClr>
                  </a:outerShdw>
                </a:effectLst>
                <a:latin typeface="Californian FB" panose="0207040306080B030204" pitchFamily="18" charset="0"/>
              </a:rPr>
              <a:t>Kaime</a:t>
            </a:r>
            <a:r>
              <a:rPr lang="en-GB" sz="5600" dirty="0">
                <a:solidFill>
                  <a:schemeClr val="bg1"/>
                </a:solidFill>
                <a:effectLst>
                  <a:outerShdw blurRad="38100" dist="38100" dir="2700000" algn="tl">
                    <a:srgbClr val="000000">
                      <a:alpha val="43137"/>
                    </a:srgbClr>
                  </a:outerShdw>
                </a:effectLst>
                <a:latin typeface="Californian FB" panose="0207040306080B030204" pitchFamily="18" charset="0"/>
              </a:rPr>
              <a:t>: </a:t>
            </a:r>
            <a:r>
              <a:rPr lang="en-US" sz="5600" dirty="0">
                <a:solidFill>
                  <a:schemeClr val="bg1"/>
                </a:solidFill>
                <a:effectLst>
                  <a:outerShdw blurRad="38100" dist="38100" dir="2700000" algn="tl">
                    <a:srgbClr val="000000">
                      <a:alpha val="43137"/>
                    </a:srgbClr>
                  </a:outerShdw>
                </a:effectLst>
                <a:latin typeface="Californian FB" panose="0207040306080B030204" pitchFamily="18" charset="0"/>
              </a:rPr>
              <a:t> </a:t>
            </a:r>
            <a:br>
              <a:rPr lang="en-US" sz="5600"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5600" dirty="0">
                <a:solidFill>
                  <a:schemeClr val="bg1"/>
                </a:solidFill>
                <a:effectLst>
                  <a:outerShdw blurRad="38100" dist="38100" dir="2700000" algn="tl">
                    <a:srgbClr val="000000">
                      <a:alpha val="43137"/>
                    </a:srgbClr>
                  </a:outerShdw>
                </a:effectLst>
                <a:latin typeface="Californian FB" panose="0207040306080B030204" pitchFamily="18" charset="0"/>
              </a:rPr>
              <a:t>C</a:t>
            </a:r>
            <a:r>
              <a:rPr lang="en-GB" sz="5600" dirty="0">
                <a:solidFill>
                  <a:schemeClr val="bg1"/>
                </a:solidFill>
                <a:latin typeface="Californian FB" panose="0207040306080B030204" pitchFamily="18" charset="0"/>
              </a:rPr>
              <a:t>hildren are a valuable part of the society.… [and] must be well protected and nurtured otherwise without them, society will die. </a:t>
            </a:r>
            <a:r>
              <a:rPr lang="en-GB" dirty="0">
                <a:solidFill>
                  <a:schemeClr val="bg1"/>
                </a:solidFill>
              </a:rPr>
              <a:t/>
            </a:r>
            <a:br>
              <a:rPr lang="en-GB" dirty="0">
                <a:solidFill>
                  <a:schemeClr val="bg1"/>
                </a:solidFill>
              </a:rPr>
            </a:br>
            <a:r>
              <a:rPr lang="en-GB" dirty="0"/>
              <a:t/>
            </a:r>
            <a:br>
              <a:rPr lang="en-GB" dirty="0"/>
            </a:br>
            <a:r>
              <a:rPr lang="en-US" dirty="0"/>
              <a:t> </a:t>
            </a:r>
            <a:endParaRPr lang="en-GB" dirty="0"/>
          </a:p>
        </p:txBody>
      </p:sp>
    </p:spTree>
    <p:extLst>
      <p:ext uri="{BB962C8B-B14F-4D97-AF65-F5344CB8AC3E}">
        <p14:creationId xmlns:p14="http://schemas.microsoft.com/office/powerpoint/2010/main" val="40804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8" name="Title 1">
            <a:extLst>
              <a:ext uri="{FF2B5EF4-FFF2-40B4-BE49-F238E27FC236}">
                <a16:creationId xmlns:a16="http://schemas.microsoft.com/office/drawing/2014/main" id="{981E7183-0FD3-4AF8-9415-E31592F707BA}"/>
              </a:ext>
            </a:extLst>
          </p:cNvPr>
          <p:cNvSpPr>
            <a:spLocks noGrp="1"/>
          </p:cNvSpPr>
          <p:nvPr>
            <p:ph type="ctrTitle"/>
          </p:nvPr>
        </p:nvSpPr>
        <p:spPr>
          <a:xfrm>
            <a:off x="206297" y="144966"/>
            <a:ext cx="9715625" cy="6211229"/>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dirty="0">
                <a:solidFill>
                  <a:schemeClr val="bg1"/>
                </a:solidFill>
                <a:latin typeface="Californian FB" panose="0207040306080B030204" pitchFamily="18" charset="0"/>
              </a:rPr>
              <a:t/>
            </a:r>
            <a:br>
              <a:rPr lang="en-GB" dirty="0">
                <a:solidFill>
                  <a:schemeClr val="bg1"/>
                </a:solidFill>
                <a:latin typeface="Californian FB" panose="0207040306080B030204" pitchFamily="18" charset="0"/>
              </a:rPr>
            </a:br>
            <a:r>
              <a:rPr lang="en-GB" sz="5400" dirty="0">
                <a:solidFill>
                  <a:schemeClr val="bg1"/>
                </a:solidFill>
                <a:effectLst>
                  <a:outerShdw blurRad="38100" dist="38100" dir="2700000" algn="tl">
                    <a:srgbClr val="000000">
                      <a:alpha val="43137"/>
                    </a:srgbClr>
                  </a:outerShdw>
                </a:effectLst>
                <a:latin typeface="Californian FB" panose="0207040306080B030204" pitchFamily="18" charset="0"/>
              </a:rPr>
              <a:t>“</a:t>
            </a:r>
            <a:r>
              <a:rPr lang="en-US" sz="5400" dirty="0">
                <a:solidFill>
                  <a:schemeClr val="bg1"/>
                </a:solidFill>
                <a:effectLst>
                  <a:outerShdw blurRad="38100" dist="38100" dir="2700000" algn="tl">
                    <a:srgbClr val="000000">
                      <a:alpha val="43137"/>
                    </a:srgbClr>
                  </a:outerShdw>
                </a:effectLst>
                <a:latin typeface="Californian FB" panose="0207040306080B030204" pitchFamily="18" charset="0"/>
              </a:rPr>
              <a:t>African children suffer a lot from </a:t>
            </a:r>
            <a:r>
              <a:rPr lang="en-US" sz="5400" dirty="0" smtClean="0">
                <a:solidFill>
                  <a:schemeClr val="bg1"/>
                </a:solidFill>
                <a:effectLst>
                  <a:outerShdw blurRad="38100" dist="38100" dir="2700000" algn="tl">
                    <a:srgbClr val="000000">
                      <a:alpha val="43137"/>
                    </a:srgbClr>
                  </a:outerShdw>
                </a:effectLst>
                <a:latin typeface="Californian FB" panose="0207040306080B030204" pitchFamily="18" charset="0"/>
              </a:rPr>
              <a:t>harmful </a:t>
            </a:r>
            <a:r>
              <a:rPr lang="en-US" sz="5400" dirty="0">
                <a:solidFill>
                  <a:schemeClr val="bg1"/>
                </a:solidFill>
                <a:effectLst>
                  <a:outerShdw blurRad="38100" dist="38100" dir="2700000" algn="tl">
                    <a:srgbClr val="000000">
                      <a:alpha val="43137"/>
                    </a:srgbClr>
                  </a:outerShdw>
                </a:effectLst>
                <a:latin typeface="Californian FB" panose="0207040306080B030204" pitchFamily="18" charset="0"/>
              </a:rPr>
              <a:t>cultural practices and notions which enjoy more legitimacy than international children’s rights </a:t>
            </a:r>
            <a:r>
              <a:rPr lang="en-US" dirty="0">
                <a:solidFill>
                  <a:schemeClr val="bg1"/>
                </a:solidFill>
                <a:effectLst>
                  <a:outerShdw blurRad="38100" dist="38100" dir="2700000" algn="tl">
                    <a:srgbClr val="000000">
                      <a:alpha val="43137"/>
                    </a:srgbClr>
                  </a:outerShdw>
                </a:effectLst>
                <a:latin typeface="Californian FB" panose="0207040306080B030204" pitchFamily="18" charset="0"/>
              </a:rPr>
              <a:t>norms.” </a:t>
            </a:r>
            <a:r>
              <a:rPr lang="en-GB" dirty="0"/>
              <a:t/>
            </a:r>
            <a:br>
              <a:rPr lang="en-GB" dirty="0"/>
            </a:br>
            <a:r>
              <a:rPr lang="en-US" dirty="0"/>
              <a:t> </a:t>
            </a:r>
            <a:endParaRPr lang="en-GB" dirty="0"/>
          </a:p>
        </p:txBody>
      </p:sp>
    </p:spTree>
    <p:extLst>
      <p:ext uri="{BB962C8B-B14F-4D97-AF65-F5344CB8AC3E}">
        <p14:creationId xmlns:p14="http://schemas.microsoft.com/office/powerpoint/2010/main" val="117014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8" name="Title 1">
            <a:extLst>
              <a:ext uri="{FF2B5EF4-FFF2-40B4-BE49-F238E27FC236}">
                <a16:creationId xmlns:a16="http://schemas.microsoft.com/office/drawing/2014/main" id="{981E7183-0FD3-4AF8-9415-E31592F707BA}"/>
              </a:ext>
            </a:extLst>
          </p:cNvPr>
          <p:cNvSpPr>
            <a:spLocks noGrp="1"/>
          </p:cNvSpPr>
          <p:nvPr>
            <p:ph type="ctrTitle"/>
          </p:nvPr>
        </p:nvSpPr>
        <p:spPr>
          <a:xfrm>
            <a:off x="206297" y="144966"/>
            <a:ext cx="11831028" cy="6211229"/>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4800" dirty="0">
                <a:solidFill>
                  <a:schemeClr val="bg1"/>
                </a:solidFill>
                <a:latin typeface="Californian FB" panose="0207040306080B030204" pitchFamily="18" charset="0"/>
              </a:rPr>
              <a:t/>
            </a:r>
            <a:br>
              <a:rPr lang="en-US" sz="4800" dirty="0">
                <a:solidFill>
                  <a:schemeClr val="bg1"/>
                </a:solidFill>
                <a:latin typeface="Californian FB" panose="0207040306080B030204" pitchFamily="18" charset="0"/>
              </a:rPr>
            </a:br>
            <a:r>
              <a:rPr lang="en-US" sz="4800" dirty="0">
                <a:solidFill>
                  <a:schemeClr val="bg1"/>
                </a:solidFill>
                <a:latin typeface="Californian FB" panose="0207040306080B030204" pitchFamily="18" charset="0"/>
              </a:rPr>
              <a:t>“The purpose of the many rules in the charter…does not protect the African child since child rights abuses such as defilement, corporal punishment, child trafficking, and child </a:t>
            </a:r>
            <a:r>
              <a:rPr lang="en-US" sz="4800" dirty="0" err="1">
                <a:solidFill>
                  <a:schemeClr val="bg1"/>
                </a:solidFill>
                <a:latin typeface="Californian FB" panose="0207040306080B030204" pitchFamily="18" charset="0"/>
              </a:rPr>
              <a:t>labour</a:t>
            </a:r>
            <a:r>
              <a:rPr lang="en-US" sz="4800" dirty="0">
                <a:solidFill>
                  <a:schemeClr val="bg1"/>
                </a:solidFill>
                <a:latin typeface="Californian FB" panose="0207040306080B030204" pitchFamily="18" charset="0"/>
              </a:rPr>
              <a:t> are on the ascendency throughout Africa.” </a:t>
            </a:r>
            <a:r>
              <a:rPr lang="en-US" sz="4200" dirty="0">
                <a:solidFill>
                  <a:schemeClr val="bg1"/>
                </a:solidFill>
                <a:latin typeface="Californian FB" panose="0207040306080B030204" pitchFamily="18" charset="0"/>
              </a:rPr>
              <a:t>–Charles Ohene–</a:t>
            </a:r>
            <a:r>
              <a:rPr lang="en-US" sz="4200" dirty="0" err="1">
                <a:solidFill>
                  <a:schemeClr val="bg1"/>
                </a:solidFill>
                <a:latin typeface="Californian FB" panose="0207040306080B030204" pitchFamily="18" charset="0"/>
              </a:rPr>
              <a:t>Amoh</a:t>
            </a:r>
            <a:r>
              <a:rPr lang="en-GB" dirty="0"/>
              <a:t/>
            </a:r>
            <a:br>
              <a:rPr lang="en-GB" dirty="0"/>
            </a:br>
            <a:r>
              <a:rPr lang="en-US" dirty="0"/>
              <a:t> </a:t>
            </a:r>
            <a:endParaRPr lang="en-GB" dirty="0"/>
          </a:p>
        </p:txBody>
      </p:sp>
    </p:spTree>
    <p:extLst>
      <p:ext uri="{BB962C8B-B14F-4D97-AF65-F5344CB8AC3E}">
        <p14:creationId xmlns:p14="http://schemas.microsoft.com/office/powerpoint/2010/main" val="283674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7" name="Title 1">
            <a:extLst>
              <a:ext uri="{FF2B5EF4-FFF2-40B4-BE49-F238E27FC236}">
                <a16:creationId xmlns:a16="http://schemas.microsoft.com/office/drawing/2014/main" id="{FF7D9742-C096-4BCB-91F2-E4C90BF83D40}"/>
              </a:ext>
            </a:extLst>
          </p:cNvPr>
          <p:cNvSpPr txBox="1">
            <a:spLocks/>
          </p:cNvSpPr>
          <p:nvPr/>
        </p:nvSpPr>
        <p:spPr>
          <a:xfrm>
            <a:off x="1387011" y="446055"/>
            <a:ext cx="6986427" cy="6173109"/>
          </a:xfrm>
          <a:prstGeom prst="ellipse">
            <a:avLst/>
          </a:prstGeom>
          <a:solidFill>
            <a:srgbClr val="231815"/>
          </a:solidFill>
          <a:ln w="174625" cmpd="thinThick">
            <a:solidFill>
              <a:srgbClr val="231815"/>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The </a:t>
            </a:r>
            <a:r>
              <a:rPr lang="en-US" sz="8000" b="1" dirty="0" smtClean="0">
                <a:solidFill>
                  <a:schemeClr val="bg1"/>
                </a:solidFill>
                <a:effectLst>
                  <a:outerShdw blurRad="38100" dist="38100" dir="2700000" algn="tl">
                    <a:srgbClr val="000000">
                      <a:alpha val="43137"/>
                    </a:srgbClr>
                  </a:outerShdw>
                </a:effectLst>
                <a:latin typeface="Californian FB" panose="0207040306080B030204" pitchFamily="18" charset="0"/>
              </a:rPr>
              <a:t>practiced</a:t>
            </a:r>
            <a:endPar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endParaRPr>
          </a:p>
          <a:p>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cultural view:</a:t>
            </a:r>
          </a:p>
        </p:txBody>
      </p:sp>
    </p:spTree>
    <p:extLst>
      <p:ext uri="{BB962C8B-B14F-4D97-AF65-F5344CB8AC3E}">
        <p14:creationId xmlns:p14="http://schemas.microsoft.com/office/powerpoint/2010/main" val="25014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364776" y="129199"/>
            <a:ext cx="7125796" cy="6264322"/>
          </a:xfrm>
          <a:prstGeom prst="ellipse">
            <a:avLst/>
          </a:prstGeom>
          <a:solidFill>
            <a:schemeClr val="tx1">
              <a:alpha val="60000"/>
            </a:schemeClr>
          </a:solidFill>
        </p:spPr>
        <p:txBody>
          <a:bodyPr vert="horz" lIns="91440" tIns="45720" rIns="91440" bIns="45720" rtlCol="0" anchor="ctr">
            <a:noAutofit/>
          </a:bodyPr>
          <a:lstStyle/>
          <a:p>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Children are a man’s property.</a:t>
            </a:r>
          </a:p>
        </p:txBody>
      </p:sp>
    </p:spTree>
    <p:extLst>
      <p:ext uri="{BB962C8B-B14F-4D97-AF65-F5344CB8AC3E}">
        <p14:creationId xmlns:p14="http://schemas.microsoft.com/office/powerpoint/2010/main" val="424872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267128" y="0"/>
            <a:ext cx="11712539" cy="6709025"/>
          </a:xfrm>
          <a:prstGeom prst="ellipse">
            <a:avLst/>
          </a:prstGeom>
          <a:solidFill>
            <a:schemeClr val="tx1">
              <a:alpha val="60000"/>
            </a:schemeClr>
          </a:solidFill>
        </p:spPr>
        <p:txBody>
          <a:bodyPr vert="horz" lIns="91440" tIns="45720" rIns="91440" bIns="45720" rtlCol="0" anchor="ctr">
            <a:noAutofit/>
          </a:bodyPr>
          <a:lstStyle/>
          <a:p>
            <a:r>
              <a:rPr lang="en-GB" sz="5600" dirty="0">
                <a:solidFill>
                  <a:schemeClr val="bg1"/>
                </a:solidFill>
                <a:latin typeface="Californian FB" panose="0207040306080B030204" pitchFamily="18" charset="0"/>
              </a:rPr>
              <a:t>The National Director of the South African National Council for Child Welfare</a:t>
            </a:r>
            <a:br>
              <a:rPr lang="en-GB" sz="5600" dirty="0">
                <a:solidFill>
                  <a:schemeClr val="bg1"/>
                </a:solidFill>
                <a:latin typeface="Californian FB" panose="0207040306080B030204" pitchFamily="18" charset="0"/>
              </a:rPr>
            </a:br>
            <a:r>
              <a:rPr lang="en-GB" sz="5600" dirty="0">
                <a:solidFill>
                  <a:schemeClr val="bg1"/>
                </a:solidFill>
                <a:latin typeface="Californian FB" panose="0207040306080B030204" pitchFamily="18" charset="0"/>
              </a:rPr>
              <a:t>said, </a:t>
            </a:r>
            <a:r>
              <a:rPr lang="en-GB" sz="5600" i="1" dirty="0">
                <a:solidFill>
                  <a:schemeClr val="bg1"/>
                </a:solidFill>
                <a:latin typeface="Californian FB" panose="0207040306080B030204" pitchFamily="18" charset="0"/>
              </a:rPr>
              <a:t>“the most fundamental [root problem] was how… children are being viewed: that children were a commodity.” </a:t>
            </a:r>
            <a:endParaRPr lang="en-GB" sz="56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41160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29" y="0"/>
            <a:ext cx="10491661" cy="6714699"/>
          </a:xfrm>
          <a:prstGeom prst="ellipse">
            <a:avLst/>
          </a:prstGeom>
          <a:solidFill>
            <a:schemeClr val="tx1">
              <a:alpha val="60000"/>
            </a:schemeClr>
          </a:solidFill>
        </p:spPr>
        <p:txBody>
          <a:bodyPr vert="horz" lIns="91440" tIns="45720" rIns="91440" bIns="45720" rtlCol="0" anchor="ctr">
            <a:noAutofit/>
          </a:bodyPr>
          <a:lstStyle/>
          <a:p>
            <a:r>
              <a:rPr lang="en-GB" dirty="0">
                <a:solidFill>
                  <a:schemeClr val="bg1"/>
                </a:solidFill>
                <a:effectLst>
                  <a:outerShdw blurRad="38100" dist="38100" dir="2700000" algn="tl">
                    <a:srgbClr val="000000">
                      <a:alpha val="43137"/>
                    </a:srgbClr>
                  </a:outerShdw>
                </a:effectLst>
                <a:latin typeface="Californian FB" panose="0207040306080B030204" pitchFamily="18" charset="0"/>
              </a:rPr>
              <a:t>“Cultural values that encourage treating children as possessions pose no barrier to use of children to satisfy adult sexual desires.” </a:t>
            </a:r>
            <a:br>
              <a:rPr lang="en-GB"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dirty="0">
                <a:solidFill>
                  <a:schemeClr val="bg1"/>
                </a:solidFill>
                <a:effectLst>
                  <a:outerShdw blurRad="38100" dist="38100" dir="2700000" algn="tl">
                    <a:srgbClr val="000000">
                      <a:alpha val="43137"/>
                    </a:srgbClr>
                  </a:outerShdw>
                </a:effectLst>
                <a:latin typeface="Californian FB" panose="0207040306080B030204" pitchFamily="18" charset="0"/>
              </a:rPr>
              <a:t>-Linda Richter</a:t>
            </a:r>
            <a:endParaRPr lang="en-GB" sz="5100"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5999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74813" y="188259"/>
            <a:ext cx="9774405" cy="6535269"/>
          </a:xfrm>
          <a:prstGeom prst="ellipse">
            <a:avLst/>
          </a:prstGeom>
          <a:solidFill>
            <a:schemeClr val="tx1">
              <a:alpha val="60000"/>
            </a:schemeClr>
          </a:solidFill>
        </p:spPr>
        <p:txBody>
          <a:bodyPr vert="horz" lIns="91440" tIns="45720" rIns="91440" bIns="45720" rtlCol="0" anchor="ctr">
            <a:noAutofit/>
          </a:bodyPr>
          <a:lstStyle/>
          <a:p>
            <a:r>
              <a:rPr lang="en-US" sz="14500" b="1" dirty="0">
                <a:solidFill>
                  <a:schemeClr val="bg1"/>
                </a:solidFill>
                <a:effectLst>
                  <a:outerShdw blurRad="38100" dist="38100" dir="2700000" algn="tl">
                    <a:srgbClr val="000000">
                      <a:alpha val="43137"/>
                    </a:srgbClr>
                  </a:outerShdw>
                </a:effectLst>
                <a:latin typeface="Californian FB" panose="0207040306080B030204" pitchFamily="18" charset="0"/>
              </a:rPr>
              <a:t>One pastor’s story…</a:t>
            </a:r>
          </a:p>
        </p:txBody>
      </p:sp>
    </p:spTree>
    <p:extLst>
      <p:ext uri="{BB962C8B-B14F-4D97-AF65-F5344CB8AC3E}">
        <p14:creationId xmlns:p14="http://schemas.microsoft.com/office/powerpoint/2010/main" val="420541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937981" y="518615"/>
            <a:ext cx="6353263" cy="5786651"/>
          </a:xfrm>
          <a:prstGeom prst="ellipse">
            <a:avLst/>
          </a:prstGeom>
          <a:solidFill>
            <a:schemeClr val="tx1">
              <a:alpha val="60000"/>
            </a:schemeClr>
          </a:solidFill>
        </p:spPr>
        <p:txBody>
          <a:bodyPr vert="horz" lIns="91440" tIns="45720" rIns="91440" bIns="45720" rtlCol="0" anchor="ctr">
            <a:noAutofit/>
          </a:bodyPr>
          <a:lstStyle/>
          <a:p>
            <a:r>
              <a:rPr lang="en-US" sz="8800" b="1" dirty="0">
                <a:solidFill>
                  <a:schemeClr val="bg1"/>
                </a:solidFill>
                <a:effectLst>
                  <a:outerShdw blurRad="38100" dist="38100" dir="2700000" algn="tl">
                    <a:srgbClr val="000000">
                      <a:alpha val="43137"/>
                    </a:srgbClr>
                  </a:outerShdw>
                </a:effectLst>
                <a:latin typeface="Californian FB" panose="0207040306080B030204" pitchFamily="18" charset="0"/>
              </a:rPr>
              <a:t>Children are inferior</a:t>
            </a:r>
          </a:p>
        </p:txBody>
      </p:sp>
    </p:spTree>
    <p:extLst>
      <p:ext uri="{BB962C8B-B14F-4D97-AF65-F5344CB8AC3E}">
        <p14:creationId xmlns:p14="http://schemas.microsoft.com/office/powerpoint/2010/main" val="252296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0" y="0"/>
            <a:ext cx="12191999" cy="6714699"/>
          </a:xfrm>
          <a:prstGeom prst="ellipse">
            <a:avLst/>
          </a:prstGeom>
          <a:solidFill>
            <a:schemeClr val="tx1">
              <a:alpha val="60000"/>
            </a:schemeClr>
          </a:solidFill>
        </p:spPr>
        <p:txBody>
          <a:bodyPr vert="horz" lIns="91440" tIns="45720" rIns="91440" bIns="45720" rtlCol="0" anchor="ctr">
            <a:noAutofit/>
          </a:bodyPr>
          <a:lstStyle/>
          <a:p>
            <a:r>
              <a:rPr lang="en-GB" dirty="0">
                <a:solidFill>
                  <a:schemeClr val="bg1"/>
                </a:solidFill>
                <a:effectLst>
                  <a:outerShdw blurRad="38100" dist="38100" dir="2700000" algn="tl">
                    <a:srgbClr val="000000">
                      <a:alpha val="43137"/>
                    </a:srgbClr>
                  </a:outerShdw>
                </a:effectLst>
                <a:latin typeface="Californian FB" panose="0207040306080B030204" pitchFamily="18" charset="0"/>
              </a:rPr>
              <a:t>“Some men see children as inferior human beings who can be sexually abused at will. </a:t>
            </a:r>
            <a:r>
              <a:rPr lang="en-GB" dirty="0" smtClean="0">
                <a:solidFill>
                  <a:schemeClr val="bg1"/>
                </a:solidFill>
                <a:effectLst>
                  <a:outerShdw blurRad="38100" dist="38100" dir="2700000" algn="tl">
                    <a:srgbClr val="000000">
                      <a:alpha val="43137"/>
                    </a:srgbClr>
                  </a:outerShdw>
                </a:effectLst>
                <a:latin typeface="Californian FB" panose="0207040306080B030204" pitchFamily="18" charset="0"/>
              </a:rPr>
              <a:t>…</a:t>
            </a:r>
            <a:endParaRPr lang="en-GB"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405348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729465" y="0"/>
            <a:ext cx="13715999" cy="6714699"/>
          </a:xfrm>
          <a:prstGeom prst="ellipse">
            <a:avLst/>
          </a:prstGeom>
          <a:solidFill>
            <a:schemeClr val="tx1">
              <a:alpha val="60000"/>
            </a:schemeClr>
          </a:solidFill>
        </p:spPr>
        <p:txBody>
          <a:bodyPr vert="horz" lIns="91440" tIns="45720" rIns="91440" bIns="45720" rtlCol="0" anchor="ctr">
            <a:noAutofit/>
          </a:bodyPr>
          <a:lstStyle/>
          <a:p>
            <a:r>
              <a:rPr lang="en-GB" dirty="0" smtClean="0">
                <a:solidFill>
                  <a:schemeClr val="bg1"/>
                </a:solidFill>
                <a:effectLst>
                  <a:outerShdw blurRad="38100" dist="38100" dir="2700000" algn="tl">
                    <a:srgbClr val="000000">
                      <a:alpha val="43137"/>
                    </a:srgbClr>
                  </a:outerShdw>
                </a:effectLst>
                <a:latin typeface="Californian FB" panose="0207040306080B030204" pitchFamily="18" charset="0"/>
              </a:rPr>
              <a:t>[</a:t>
            </a:r>
            <a:r>
              <a:rPr lang="en-GB" dirty="0">
                <a:solidFill>
                  <a:schemeClr val="bg1"/>
                </a:solidFill>
                <a:effectLst>
                  <a:outerShdw blurRad="38100" dist="38100" dir="2700000" algn="tl">
                    <a:srgbClr val="000000">
                      <a:alpha val="43137"/>
                    </a:srgbClr>
                  </a:outerShdw>
                </a:effectLst>
                <a:latin typeface="Californian FB" panose="0207040306080B030204" pitchFamily="18" charset="0"/>
              </a:rPr>
              <a:t>M]</a:t>
            </a:r>
            <a:r>
              <a:rPr lang="en-GB" dirty="0" err="1">
                <a:solidFill>
                  <a:schemeClr val="bg1"/>
                </a:solidFill>
                <a:effectLst>
                  <a:outerShdw blurRad="38100" dist="38100" dir="2700000" algn="tl">
                    <a:srgbClr val="000000">
                      <a:alpha val="43137"/>
                    </a:srgbClr>
                  </a:outerShdw>
                </a:effectLst>
                <a:latin typeface="Californian FB" panose="0207040306080B030204" pitchFamily="18" charset="0"/>
              </a:rPr>
              <a:t>en</a:t>
            </a:r>
            <a:r>
              <a:rPr lang="en-GB" dirty="0">
                <a:solidFill>
                  <a:schemeClr val="bg1"/>
                </a:solidFill>
                <a:effectLst>
                  <a:outerShdw blurRad="38100" dist="38100" dir="2700000" algn="tl">
                    <a:srgbClr val="000000">
                      <a:alpha val="43137"/>
                    </a:srgbClr>
                  </a:outerShdw>
                </a:effectLst>
                <a:latin typeface="Californian FB" panose="0207040306080B030204" pitchFamily="18" charset="0"/>
              </a:rPr>
              <a:t>—regardless of racial and ethnic background—have so many privileges that they feel they have the right to do whatever they want, including sexually abusing children.”-</a:t>
            </a:r>
            <a:r>
              <a:rPr lang="en-US" sz="3500" dirty="0">
                <a:solidFill>
                  <a:schemeClr val="bg1"/>
                </a:solidFill>
                <a:effectLst>
                  <a:outerShdw blurRad="38100" dist="38100" dir="2700000" algn="tl">
                    <a:srgbClr val="000000">
                      <a:alpha val="43137"/>
                    </a:srgbClr>
                  </a:outerShdw>
                </a:effectLst>
                <a:latin typeface="Californian FB" panose="0207040306080B030204" pitchFamily="18" charset="0"/>
              </a:rPr>
              <a:t>Hassan O. Kaya </a:t>
            </a:r>
            <a:endParaRPr lang="en-GB" sz="3500"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43171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583140" y="395785"/>
            <a:ext cx="6636186" cy="6141493"/>
          </a:xfrm>
          <a:prstGeom prst="ellipse">
            <a:avLst/>
          </a:prstGeom>
          <a:solidFill>
            <a:schemeClr val="tx1">
              <a:alpha val="60000"/>
            </a:schemeClr>
          </a:solidFill>
        </p:spPr>
        <p:txBody>
          <a:bodyPr vert="horz" lIns="91440" tIns="45720" rIns="91440" bIns="45720" rtlCol="0" anchor="ctr">
            <a:noAutofit/>
          </a:bodyPr>
          <a:lstStyle/>
          <a:p>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A inferiority hierarchy</a:t>
            </a:r>
          </a:p>
        </p:txBody>
      </p:sp>
    </p:spTree>
    <p:extLst>
      <p:ext uri="{BB962C8B-B14F-4D97-AF65-F5344CB8AC3E}">
        <p14:creationId xmlns:p14="http://schemas.microsoft.com/office/powerpoint/2010/main" val="408543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295360" y="211362"/>
            <a:ext cx="12650297" cy="6321287"/>
          </a:xfrm>
          <a:prstGeom prst="ellipse">
            <a:avLst/>
          </a:prstGeom>
          <a:solidFill>
            <a:schemeClr val="tx1">
              <a:alpha val="60000"/>
            </a:schemeClr>
          </a:solidFill>
        </p:spPr>
        <p:txBody>
          <a:bodyPr vert="horz" lIns="91440" tIns="45720" rIns="91440" bIns="45720" rtlCol="0" anchor="ctr">
            <a:noAutofit/>
          </a:bodyPr>
          <a:lstStyle/>
          <a:p>
            <a:pPr algn="l"/>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
        <p:nvSpPr>
          <p:cNvPr id="3" name="TextBox 2"/>
          <p:cNvSpPr txBox="1"/>
          <p:nvPr/>
        </p:nvSpPr>
        <p:spPr>
          <a:xfrm>
            <a:off x="811734" y="1105592"/>
            <a:ext cx="10434021" cy="2308324"/>
          </a:xfrm>
          <a:prstGeom prst="rect">
            <a:avLst/>
          </a:prstGeom>
          <a:noFill/>
        </p:spPr>
        <p:txBody>
          <a:bodyPr wrap="square" rtlCol="0">
            <a:spAutoFit/>
          </a:bodyPr>
          <a:lstStyle/>
          <a:p>
            <a:pPr marL="857250" indent="-857250">
              <a:buFont typeface="Wingdings" panose="05000000000000000000" pitchFamily="2" charset="2"/>
              <a:buChar char="Ø"/>
            </a:pPr>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Boys</a:t>
            </a:r>
          </a:p>
          <a:p>
            <a:pPr marL="1314450" lvl="1" indent="-857250">
              <a:buFont typeface="Wingdings" panose="05000000000000000000" pitchFamily="2" charset="2"/>
              <a:buChar char="Ø"/>
            </a:pPr>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Girls</a:t>
            </a:r>
          </a:p>
        </p:txBody>
      </p:sp>
    </p:spTree>
    <p:extLst>
      <p:ext uri="{BB962C8B-B14F-4D97-AF65-F5344CB8AC3E}">
        <p14:creationId xmlns:p14="http://schemas.microsoft.com/office/powerpoint/2010/main" val="17662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295360" y="0"/>
            <a:ext cx="14219790" cy="7055893"/>
          </a:xfrm>
          <a:prstGeom prst="ellipse">
            <a:avLst/>
          </a:prstGeom>
          <a:solidFill>
            <a:schemeClr val="tx1">
              <a:alpha val="60000"/>
            </a:schemeClr>
          </a:solidFill>
        </p:spPr>
        <p:txBody>
          <a:bodyPr vert="horz" lIns="91440" tIns="45720" rIns="91440" bIns="45720" rtlCol="0" anchor="ctr">
            <a:noAutofit/>
          </a:bodyPr>
          <a:lstStyle/>
          <a:p>
            <a:pPr algn="l"/>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
        <p:nvSpPr>
          <p:cNvPr id="3" name="TextBox 2"/>
          <p:cNvSpPr txBox="1"/>
          <p:nvPr/>
        </p:nvSpPr>
        <p:spPr>
          <a:xfrm>
            <a:off x="811734" y="1105592"/>
            <a:ext cx="10434021" cy="1200329"/>
          </a:xfrm>
          <a:prstGeom prst="rect">
            <a:avLst/>
          </a:prstGeom>
          <a:noFill/>
        </p:spPr>
        <p:txBody>
          <a:bodyPr wrap="square" rtlCol="0">
            <a:spAutoFit/>
          </a:bodyPr>
          <a:lstStyle/>
          <a:p>
            <a:endPar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
        <p:nvSpPr>
          <p:cNvPr id="5" name="TextBox 4">
            <a:extLst>
              <a:ext uri="{FF2B5EF4-FFF2-40B4-BE49-F238E27FC236}">
                <a16:creationId xmlns:a16="http://schemas.microsoft.com/office/drawing/2014/main" id="{381135DA-2238-4796-8183-558E65754C42}"/>
              </a:ext>
            </a:extLst>
          </p:cNvPr>
          <p:cNvSpPr txBox="1"/>
          <p:nvPr/>
        </p:nvSpPr>
        <p:spPr>
          <a:xfrm>
            <a:off x="616472" y="368260"/>
            <a:ext cx="10629283" cy="5786199"/>
          </a:xfrm>
          <a:prstGeom prst="rect">
            <a:avLst/>
          </a:prstGeom>
          <a:noFill/>
        </p:spPr>
        <p:txBody>
          <a:bodyPr wrap="square" rtlCol="0">
            <a:spAutoFit/>
          </a:bodyPr>
          <a:lstStyle/>
          <a:p>
            <a:endParaRPr lang="en-GB" b="1" dirty="0">
              <a:effectLst>
                <a:outerShdw blurRad="38100" dist="38100" dir="2700000" algn="tl">
                  <a:srgbClr val="000000">
                    <a:alpha val="43137"/>
                  </a:srgbClr>
                </a:outerShdw>
              </a:effectLst>
            </a:endParaRPr>
          </a:p>
          <a:p>
            <a:pPr algn="ctr"/>
            <a:r>
              <a:rPr lang="en-US" sz="4400" b="1" dirty="0">
                <a:solidFill>
                  <a:schemeClr val="bg1"/>
                </a:solidFill>
                <a:effectLst>
                  <a:outerShdw blurRad="38100" dist="38100" dir="2700000" algn="tl">
                    <a:srgbClr val="000000">
                      <a:alpha val="43137"/>
                    </a:srgbClr>
                  </a:outerShdw>
                </a:effectLst>
              </a:rPr>
              <a:t>57. </a:t>
            </a:r>
            <a:r>
              <a:rPr lang="en-US" sz="4400" b="1" i="1" dirty="0">
                <a:solidFill>
                  <a:schemeClr val="bg1"/>
                </a:solidFill>
                <a:effectLst>
                  <a:outerShdw blurRad="38100" dist="38100" dir="2700000" algn="tl">
                    <a:srgbClr val="000000">
                      <a:alpha val="43137"/>
                    </a:srgbClr>
                  </a:outerShdw>
                </a:effectLst>
              </a:rPr>
              <a:t>Issue: Gender discrimination in Children </a:t>
            </a:r>
          </a:p>
          <a:p>
            <a:r>
              <a:rPr lang="en-US" sz="4400" b="1" dirty="0">
                <a:solidFill>
                  <a:schemeClr val="bg1"/>
                </a:solidFill>
              </a:rPr>
              <a:t>“Due to different Tanzanian cultures and customs, parents and guardians usually value boy children more as compared to girl children, which leads to girl children at times to be </a:t>
            </a:r>
            <a:r>
              <a:rPr lang="en-US" sz="4400" b="1" dirty="0" smtClean="0">
                <a:solidFill>
                  <a:schemeClr val="bg1"/>
                </a:solidFill>
              </a:rPr>
              <a:t>denied </a:t>
            </a:r>
            <a:r>
              <a:rPr lang="en-US" sz="4400" b="1" dirty="0">
                <a:solidFill>
                  <a:schemeClr val="bg1"/>
                </a:solidFill>
              </a:rPr>
              <a:t>their basic rights, and consequently having relatively poor development…. </a:t>
            </a:r>
          </a:p>
        </p:txBody>
      </p:sp>
    </p:spTree>
    <p:extLst>
      <p:ext uri="{BB962C8B-B14F-4D97-AF65-F5344CB8AC3E}">
        <p14:creationId xmlns:p14="http://schemas.microsoft.com/office/powerpoint/2010/main" val="59732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295360" y="0"/>
            <a:ext cx="14219790" cy="7055893"/>
          </a:xfrm>
          <a:prstGeom prst="ellipse">
            <a:avLst/>
          </a:prstGeom>
          <a:solidFill>
            <a:schemeClr val="tx1">
              <a:alpha val="60000"/>
            </a:schemeClr>
          </a:solidFill>
        </p:spPr>
        <p:txBody>
          <a:bodyPr vert="horz" lIns="91440" tIns="45720" rIns="91440" bIns="45720" rtlCol="0" anchor="ctr">
            <a:noAutofit/>
          </a:bodyPr>
          <a:lstStyle/>
          <a:p>
            <a:pPr algn="l"/>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
        <p:nvSpPr>
          <p:cNvPr id="3" name="TextBox 2"/>
          <p:cNvSpPr txBox="1"/>
          <p:nvPr/>
        </p:nvSpPr>
        <p:spPr>
          <a:xfrm>
            <a:off x="811734" y="1105592"/>
            <a:ext cx="10434021" cy="1200329"/>
          </a:xfrm>
          <a:prstGeom prst="rect">
            <a:avLst/>
          </a:prstGeom>
          <a:noFill/>
        </p:spPr>
        <p:txBody>
          <a:bodyPr wrap="square" rtlCol="0">
            <a:spAutoFit/>
          </a:bodyPr>
          <a:lstStyle/>
          <a:p>
            <a:endPar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
        <p:nvSpPr>
          <p:cNvPr id="5" name="TextBox 4">
            <a:extLst>
              <a:ext uri="{FF2B5EF4-FFF2-40B4-BE49-F238E27FC236}">
                <a16:creationId xmlns:a16="http://schemas.microsoft.com/office/drawing/2014/main" id="{381135DA-2238-4796-8183-558E65754C42}"/>
              </a:ext>
            </a:extLst>
          </p:cNvPr>
          <p:cNvSpPr txBox="1"/>
          <p:nvPr/>
        </p:nvSpPr>
        <p:spPr>
          <a:xfrm>
            <a:off x="1669537" y="306705"/>
            <a:ext cx="9450408" cy="5909310"/>
          </a:xfrm>
          <a:prstGeom prst="rect">
            <a:avLst/>
          </a:prstGeom>
          <a:noFill/>
        </p:spPr>
        <p:txBody>
          <a:bodyPr wrap="square" rtlCol="0">
            <a:spAutoFit/>
          </a:bodyPr>
          <a:lstStyle/>
          <a:p>
            <a:endParaRPr lang="en-GB" b="1" dirty="0">
              <a:effectLst>
                <a:outerShdw blurRad="38100" dist="38100" dir="2700000" algn="tl">
                  <a:srgbClr val="000000">
                    <a:alpha val="43137"/>
                  </a:srgbClr>
                </a:outerShdw>
              </a:effectLst>
            </a:endParaRPr>
          </a:p>
          <a:p>
            <a:r>
              <a:rPr lang="en-US" sz="4400" b="1" dirty="0">
                <a:solidFill>
                  <a:schemeClr val="bg1"/>
                </a:solidFill>
                <a:effectLst>
                  <a:outerShdw blurRad="38100" dist="38100" dir="2700000" algn="tl">
                    <a:srgbClr val="000000">
                      <a:alpha val="43137"/>
                    </a:srgbClr>
                  </a:outerShdw>
                </a:effectLst>
              </a:rPr>
              <a:t>For example, boys are always preferred over </a:t>
            </a:r>
            <a:r>
              <a:rPr lang="en-US" sz="4400" b="1" dirty="0" smtClean="0">
                <a:solidFill>
                  <a:schemeClr val="bg1"/>
                </a:solidFill>
                <a:effectLst>
                  <a:outerShdw blurRad="38100" dist="38100" dir="2700000" algn="tl">
                    <a:srgbClr val="000000">
                      <a:alpha val="43137"/>
                    </a:srgbClr>
                  </a:outerShdw>
                </a:effectLst>
              </a:rPr>
              <a:t>girls, </a:t>
            </a:r>
            <a:r>
              <a:rPr lang="en-US" sz="4400" b="1" dirty="0">
                <a:solidFill>
                  <a:schemeClr val="bg1"/>
                </a:solidFill>
                <a:effectLst>
                  <a:outerShdw blurRad="38100" dist="38100" dir="2700000" algn="tl">
                    <a:srgbClr val="000000">
                      <a:alpha val="43137"/>
                    </a:srgbClr>
                  </a:outerShdw>
                </a:effectLst>
              </a:rPr>
              <a:t>in schooling issues, they are always given the chance to play, rest and the right to recreation while girls are necessitated to help their mothers with domestic chores.”</a:t>
            </a:r>
          </a:p>
          <a:p>
            <a:r>
              <a:rPr lang="en-GB" sz="3200" dirty="0">
                <a:solidFill>
                  <a:schemeClr val="bg1"/>
                </a:solidFill>
              </a:rPr>
              <a:t>The Tanzania Ministry of Community Development, Gender And Children, </a:t>
            </a:r>
            <a:r>
              <a:rPr lang="en-GB" sz="3200" i="1" dirty="0">
                <a:solidFill>
                  <a:schemeClr val="bg1"/>
                </a:solidFill>
              </a:rPr>
              <a:t>Child Development Policy</a:t>
            </a:r>
            <a:r>
              <a:rPr lang="en-GB" sz="3200" dirty="0">
                <a:solidFill>
                  <a:schemeClr val="bg1"/>
                </a:solidFill>
              </a:rPr>
              <a:t> , p. 22-23.</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444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295360" y="211362"/>
            <a:ext cx="12650297" cy="6321287"/>
          </a:xfrm>
          <a:prstGeom prst="ellipse">
            <a:avLst/>
          </a:prstGeom>
          <a:solidFill>
            <a:schemeClr val="tx1">
              <a:alpha val="60000"/>
            </a:schemeClr>
          </a:solidFill>
        </p:spPr>
        <p:txBody>
          <a:bodyPr vert="horz" lIns="91440" tIns="45720" rIns="91440" bIns="45720" rtlCol="0" anchor="ctr">
            <a:noAutofit/>
          </a:bodyPr>
          <a:lstStyle/>
          <a:p>
            <a:pPr algn="l"/>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
        <p:nvSpPr>
          <p:cNvPr id="3" name="TextBox 2"/>
          <p:cNvSpPr txBox="1"/>
          <p:nvPr/>
        </p:nvSpPr>
        <p:spPr>
          <a:xfrm>
            <a:off x="811734" y="1105592"/>
            <a:ext cx="10434021" cy="3416320"/>
          </a:xfrm>
          <a:prstGeom prst="rect">
            <a:avLst/>
          </a:prstGeom>
          <a:noFill/>
        </p:spPr>
        <p:txBody>
          <a:bodyPr wrap="square" rtlCol="0">
            <a:spAutoFit/>
          </a:bodyPr>
          <a:lstStyle/>
          <a:p>
            <a:pPr marL="857250" indent="-857250">
              <a:buFont typeface="Wingdings" panose="05000000000000000000" pitchFamily="2" charset="2"/>
              <a:buChar char="Ø"/>
            </a:pPr>
            <a:r>
              <a:rPr lang="en-US" sz="7200" b="1" dirty="0">
                <a:solidFill>
                  <a:schemeClr val="bg1">
                    <a:lumMod val="75000"/>
                  </a:schemeClr>
                </a:solidFill>
                <a:effectLst>
                  <a:outerShdw blurRad="38100" dist="38100" dir="2700000" algn="tl">
                    <a:srgbClr val="000000">
                      <a:alpha val="43137"/>
                    </a:srgbClr>
                  </a:outerShdw>
                </a:effectLst>
                <a:latin typeface="Californian FB" panose="0207040306080B030204" pitchFamily="18" charset="0"/>
              </a:rPr>
              <a:t>Boys</a:t>
            </a:r>
          </a:p>
          <a:p>
            <a:pPr marL="1314450" lvl="1" indent="-857250">
              <a:buFont typeface="Wingdings" panose="05000000000000000000" pitchFamily="2" charset="2"/>
              <a:buChar char="Ø"/>
            </a:pPr>
            <a:r>
              <a:rPr lang="en-US" sz="7200" b="1" dirty="0">
                <a:solidFill>
                  <a:schemeClr val="bg1">
                    <a:lumMod val="75000"/>
                  </a:schemeClr>
                </a:solidFill>
                <a:effectLst>
                  <a:outerShdw blurRad="38100" dist="38100" dir="2700000" algn="tl">
                    <a:srgbClr val="000000">
                      <a:alpha val="43137"/>
                    </a:srgbClr>
                  </a:outerShdw>
                </a:effectLst>
                <a:latin typeface="Californian FB" panose="0207040306080B030204" pitchFamily="18" charset="0"/>
              </a:rPr>
              <a:t>Girls</a:t>
            </a:r>
          </a:p>
          <a:p>
            <a:pPr marL="1771650" lvl="2" indent="-857250">
              <a:buFont typeface="Wingdings" panose="05000000000000000000" pitchFamily="2" charset="2"/>
              <a:buChar char="Ø"/>
            </a:pPr>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Disabled (boys-girls)</a:t>
            </a:r>
          </a:p>
        </p:txBody>
      </p:sp>
    </p:spTree>
    <p:extLst>
      <p:ext uri="{BB962C8B-B14F-4D97-AF65-F5344CB8AC3E}">
        <p14:creationId xmlns:p14="http://schemas.microsoft.com/office/powerpoint/2010/main" val="186354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0" y="0"/>
            <a:ext cx="12191999" cy="6714699"/>
          </a:xfrm>
          <a:prstGeom prst="ellipse">
            <a:avLst/>
          </a:prstGeom>
          <a:solidFill>
            <a:schemeClr val="tx1">
              <a:alpha val="60000"/>
            </a:schemeClr>
          </a:solidFill>
        </p:spPr>
        <p:txBody>
          <a:bodyPr vert="horz" lIns="91440" tIns="45720" rIns="91440" bIns="45720" rtlCol="0" anchor="ctr">
            <a:noAutofit/>
          </a:bodyPr>
          <a:lstStyle/>
          <a:p>
            <a:r>
              <a:rPr lang="en-GB" dirty="0">
                <a:solidFill>
                  <a:schemeClr val="bg1"/>
                </a:solidFill>
                <a:effectLst>
                  <a:outerShdw blurRad="38100" dist="38100" dir="2700000" algn="tl">
                    <a:srgbClr val="000000">
                      <a:alpha val="43137"/>
                    </a:srgbClr>
                  </a:outerShdw>
                </a:effectLst>
                <a:latin typeface="Californian FB" panose="0207040306080B030204" pitchFamily="18" charset="0"/>
              </a:rPr>
              <a:t>“Half of the children with disabilities reported abuse at 1-3 times a week – this is more often than any other category of children.”</a:t>
            </a:r>
            <a:r>
              <a:rPr lang="en-GB" sz="4800" dirty="0">
                <a:solidFill>
                  <a:schemeClr val="bg1"/>
                </a:solidFill>
                <a:effectLst>
                  <a:outerShdw blurRad="38100" dist="38100" dir="2700000" algn="tl">
                    <a:srgbClr val="000000">
                      <a:alpha val="43137"/>
                    </a:srgbClr>
                  </a:outerShdw>
                </a:effectLst>
                <a:latin typeface="Californian FB" panose="0207040306080B030204" pitchFamily="18" charset="0"/>
              </a:rPr>
              <a:t> </a:t>
            </a:r>
            <a:br>
              <a:rPr lang="en-GB" sz="4800"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4800" dirty="0">
                <a:solidFill>
                  <a:schemeClr val="bg1"/>
                </a:solidFill>
                <a:effectLst>
                  <a:outerShdw blurRad="38100" dist="38100" dir="2700000" algn="tl">
                    <a:srgbClr val="000000">
                      <a:alpha val="43137"/>
                    </a:srgbClr>
                  </a:outerShdw>
                </a:effectLst>
                <a:latin typeface="Californian FB" panose="0207040306080B030204" pitchFamily="18" charset="0"/>
              </a:rPr>
              <a:t>-</a:t>
            </a:r>
            <a:r>
              <a:rPr lang="en-GB" sz="4400" i="1" dirty="0">
                <a:solidFill>
                  <a:schemeClr val="bg1"/>
                </a:solidFill>
                <a:effectLst>
                  <a:outerShdw blurRad="38100" dist="38100" dir="2700000" algn="tl">
                    <a:srgbClr val="000000">
                      <a:alpha val="43137"/>
                    </a:srgbClr>
                  </a:outerShdw>
                </a:effectLst>
                <a:latin typeface="Californian FB" panose="0207040306080B030204" pitchFamily="18" charset="0"/>
              </a:rPr>
              <a:t>The African Report on Violence Against Children</a:t>
            </a:r>
            <a:endParaRPr lang="en-GB" sz="4400"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72533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0" y="0"/>
            <a:ext cx="12191999" cy="6714699"/>
          </a:xfrm>
          <a:prstGeom prst="ellipse">
            <a:avLst/>
          </a:prstGeom>
          <a:solidFill>
            <a:schemeClr val="tx1">
              <a:alpha val="60000"/>
            </a:schemeClr>
          </a:solidFill>
        </p:spPr>
        <p:txBody>
          <a:bodyPr vert="horz" lIns="91440" tIns="45720" rIns="91440" bIns="45720" rtlCol="0" anchor="ctr">
            <a:noAutofit/>
          </a:bodyPr>
          <a:lstStyle/>
          <a:p>
            <a:r>
              <a:rPr lang="en-GB" sz="5000" dirty="0">
                <a:solidFill>
                  <a:schemeClr val="bg1"/>
                </a:solidFill>
                <a:effectLst>
                  <a:outerShdw blurRad="38100" dist="38100" dir="2700000" algn="tl">
                    <a:srgbClr val="000000">
                      <a:alpha val="43137"/>
                    </a:srgbClr>
                  </a:outerShdw>
                </a:effectLst>
                <a:latin typeface="Californian FB" panose="0207040306080B030204" pitchFamily="18" charset="0"/>
              </a:rPr>
              <a:t>“Girls with disabilities are…at higher risk of abuse and violence, which in turn can aggravate existing disabilities or create secondary disabilities such as psychosocial trauma.”</a:t>
            </a:r>
            <a:r>
              <a:rPr lang="en-GB" sz="4800"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GB" sz="4800"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4800" dirty="0">
                <a:solidFill>
                  <a:schemeClr val="bg1"/>
                </a:solidFill>
                <a:effectLst>
                  <a:outerShdw blurRad="38100" dist="38100" dir="2700000" algn="tl">
                    <a:srgbClr val="000000">
                      <a:alpha val="43137"/>
                    </a:srgbClr>
                  </a:outerShdw>
                </a:effectLst>
                <a:latin typeface="Californian FB" panose="0207040306080B030204" pitchFamily="18" charset="0"/>
              </a:rPr>
              <a:t>-</a:t>
            </a:r>
            <a:r>
              <a:rPr lang="en-GB" sz="4400" i="1" dirty="0">
                <a:solidFill>
                  <a:schemeClr val="bg1"/>
                </a:solidFill>
                <a:latin typeface="Californian FB" panose="0207040306080B030204" pitchFamily="18" charset="0"/>
              </a:rPr>
              <a:t>The African Report on Children with Disabilities </a:t>
            </a:r>
            <a:endParaRPr lang="en-GB" sz="4400"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02916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6322" b="3678"/>
          <a:stretch/>
        </p:blipFill>
        <p:spPr>
          <a:xfrm>
            <a:off x="20" y="10"/>
            <a:ext cx="12191980" cy="6857990"/>
          </a:xfrm>
          <a:prstGeom prst="rect">
            <a:avLst/>
          </a:prstGeom>
        </p:spPr>
      </p:pic>
      <p:sp>
        <p:nvSpPr>
          <p:cNvPr id="11" name="Down Arrow 7">
            <a:extLst>
              <a:ext uri="{FF2B5EF4-FFF2-40B4-BE49-F238E27FC236}">
                <a16:creationId xmlns:a16="http://schemas.microsoft.com/office/drawing/2014/main" id="{B547373F-AF2E-4907-B442-9F902B387F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049" y="190500"/>
            <a:ext cx="3902927" cy="6210299"/>
          </a:xfrm>
          <a:noFill/>
        </p:spPr>
        <p:txBody>
          <a:bodyPr vert="horz" lIns="91440" tIns="45720" rIns="91440" bIns="45720" rtlCol="0" anchor="t">
            <a:noAutofit/>
          </a:bodyPr>
          <a:lstStyle/>
          <a:p>
            <a:pPr algn="ctr"/>
            <a:r>
              <a:rPr lang="en-US" sz="10500" b="1" dirty="0">
                <a:solidFill>
                  <a:schemeClr val="bg1"/>
                </a:solidFill>
                <a:effectLst>
                  <a:outerShdw blurRad="38100" dist="38100" dir="2700000" algn="tl">
                    <a:srgbClr val="000000">
                      <a:alpha val="43137"/>
                    </a:srgbClr>
                  </a:outerShdw>
                </a:effectLst>
                <a:latin typeface="Californian FB" panose="0207040306080B030204" pitchFamily="18" charset="0"/>
              </a:rPr>
              <a:t>We are in a battle!</a:t>
            </a:r>
          </a:p>
        </p:txBody>
      </p:sp>
    </p:spTree>
    <p:extLst>
      <p:ext uri="{BB962C8B-B14F-4D97-AF65-F5344CB8AC3E}">
        <p14:creationId xmlns:p14="http://schemas.microsoft.com/office/powerpoint/2010/main" val="1417275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295360" y="211362"/>
            <a:ext cx="12650297" cy="6321287"/>
          </a:xfrm>
          <a:prstGeom prst="ellipse">
            <a:avLst/>
          </a:prstGeom>
          <a:solidFill>
            <a:schemeClr val="tx1">
              <a:alpha val="60000"/>
            </a:schemeClr>
          </a:solidFill>
        </p:spPr>
        <p:txBody>
          <a:bodyPr vert="horz" lIns="91440" tIns="45720" rIns="91440" bIns="45720" rtlCol="0" anchor="ctr">
            <a:noAutofit/>
          </a:bodyPr>
          <a:lstStyle/>
          <a:p>
            <a:pPr algn="l"/>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
        <p:nvSpPr>
          <p:cNvPr id="3" name="TextBox 2"/>
          <p:cNvSpPr txBox="1"/>
          <p:nvPr/>
        </p:nvSpPr>
        <p:spPr>
          <a:xfrm>
            <a:off x="811734" y="1105592"/>
            <a:ext cx="10434021" cy="4524315"/>
          </a:xfrm>
          <a:prstGeom prst="rect">
            <a:avLst/>
          </a:prstGeom>
          <a:noFill/>
        </p:spPr>
        <p:txBody>
          <a:bodyPr wrap="square" rtlCol="0">
            <a:spAutoFit/>
          </a:bodyPr>
          <a:lstStyle/>
          <a:p>
            <a:pPr marL="857250" indent="-857250">
              <a:buFont typeface="Wingdings" panose="05000000000000000000" pitchFamily="2" charset="2"/>
              <a:buChar char="Ø"/>
            </a:pPr>
            <a:r>
              <a:rPr lang="en-US" sz="7200" b="1" dirty="0">
                <a:solidFill>
                  <a:schemeClr val="bg1">
                    <a:lumMod val="75000"/>
                  </a:schemeClr>
                </a:solidFill>
                <a:effectLst>
                  <a:outerShdw blurRad="38100" dist="38100" dir="2700000" algn="tl">
                    <a:srgbClr val="000000">
                      <a:alpha val="43137"/>
                    </a:srgbClr>
                  </a:outerShdw>
                </a:effectLst>
                <a:latin typeface="Californian FB" panose="0207040306080B030204" pitchFamily="18" charset="0"/>
              </a:rPr>
              <a:t>Boys</a:t>
            </a:r>
          </a:p>
          <a:p>
            <a:pPr marL="1314450" lvl="1" indent="-857250">
              <a:buFont typeface="Wingdings" panose="05000000000000000000" pitchFamily="2" charset="2"/>
              <a:buChar char="Ø"/>
            </a:pPr>
            <a:r>
              <a:rPr lang="en-US" sz="7200" b="1" dirty="0">
                <a:solidFill>
                  <a:schemeClr val="bg1">
                    <a:lumMod val="75000"/>
                  </a:schemeClr>
                </a:solidFill>
                <a:effectLst>
                  <a:outerShdw blurRad="38100" dist="38100" dir="2700000" algn="tl">
                    <a:srgbClr val="000000">
                      <a:alpha val="43137"/>
                    </a:srgbClr>
                  </a:outerShdw>
                </a:effectLst>
                <a:latin typeface="Californian FB" panose="0207040306080B030204" pitchFamily="18" charset="0"/>
              </a:rPr>
              <a:t>Girls</a:t>
            </a:r>
          </a:p>
          <a:p>
            <a:pPr marL="1771650" lvl="2" indent="-857250">
              <a:buFont typeface="Wingdings" panose="05000000000000000000" pitchFamily="2" charset="2"/>
              <a:buChar char="Ø"/>
            </a:pPr>
            <a:r>
              <a:rPr lang="en-US" sz="7200" b="1" dirty="0">
                <a:solidFill>
                  <a:schemeClr val="bg1">
                    <a:lumMod val="75000"/>
                  </a:schemeClr>
                </a:solidFill>
                <a:effectLst>
                  <a:outerShdw blurRad="38100" dist="38100" dir="2700000" algn="tl">
                    <a:srgbClr val="000000">
                      <a:alpha val="43137"/>
                    </a:srgbClr>
                  </a:outerShdw>
                </a:effectLst>
                <a:latin typeface="Californian FB" panose="0207040306080B030204" pitchFamily="18" charset="0"/>
              </a:rPr>
              <a:t>Disabled (boys-girls)</a:t>
            </a:r>
          </a:p>
          <a:p>
            <a:pPr marL="2228850" lvl="3" indent="-857250">
              <a:buFont typeface="Wingdings" panose="05000000000000000000" pitchFamily="2" charset="2"/>
              <a:buChar char="Ø"/>
            </a:pPr>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Albinos</a:t>
            </a:r>
            <a:endParaRPr lang="en-US" sz="7200" dirty="0"/>
          </a:p>
        </p:txBody>
      </p:sp>
    </p:spTree>
    <p:extLst>
      <p:ext uri="{BB962C8B-B14F-4D97-AF65-F5344CB8AC3E}">
        <p14:creationId xmlns:p14="http://schemas.microsoft.com/office/powerpoint/2010/main" val="19856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0" y="0"/>
            <a:ext cx="12191999" cy="6714699"/>
          </a:xfrm>
          <a:prstGeom prst="ellipse">
            <a:avLst/>
          </a:prstGeom>
          <a:solidFill>
            <a:schemeClr val="tx1">
              <a:alpha val="60000"/>
            </a:schemeClr>
          </a:solidFill>
        </p:spPr>
        <p:txBody>
          <a:bodyPr vert="horz" lIns="91440" tIns="45720" rIns="91440" bIns="45720" rtlCol="0" anchor="ctr">
            <a:noAutofit/>
          </a:bodyPr>
          <a:lstStyle/>
          <a:p>
            <a:r>
              <a:rPr lang="en-GB" sz="5000" dirty="0">
                <a:solidFill>
                  <a:schemeClr val="bg1"/>
                </a:solidFill>
                <a:latin typeface="Californian FB" panose="0207040306080B030204" pitchFamily="18" charset="0"/>
              </a:rPr>
              <a:t>“Children with albinism in Africa are sometimes seen as not fully human, and may suffer severe discrimination. They are sometimes known as ‘children of the moon.’ In Tanzania, [they] are referred to as…ghosts. In South Africa,…as apes.”</a:t>
            </a:r>
            <a:br>
              <a:rPr lang="en-GB" sz="5000" dirty="0">
                <a:solidFill>
                  <a:schemeClr val="bg1"/>
                </a:solidFill>
                <a:latin typeface="Californian FB" panose="0207040306080B030204" pitchFamily="18" charset="0"/>
              </a:rPr>
            </a:br>
            <a:r>
              <a:rPr lang="en-GB" sz="3500" dirty="0">
                <a:solidFill>
                  <a:schemeClr val="bg1"/>
                </a:solidFill>
                <a:effectLst>
                  <a:outerShdw blurRad="38100" dist="38100" dir="2700000" algn="tl">
                    <a:srgbClr val="000000">
                      <a:alpha val="43137"/>
                    </a:srgbClr>
                  </a:outerShdw>
                </a:effectLst>
                <a:latin typeface="Californian FB" panose="0207040306080B030204" pitchFamily="18" charset="0"/>
              </a:rPr>
              <a:t>-</a:t>
            </a:r>
            <a:r>
              <a:rPr lang="en-GB" sz="3500" i="1" dirty="0">
                <a:solidFill>
                  <a:schemeClr val="bg1"/>
                </a:solidFill>
                <a:effectLst>
                  <a:outerShdw blurRad="38100" dist="38100" dir="2700000" algn="tl">
                    <a:srgbClr val="000000">
                      <a:alpha val="43137"/>
                    </a:srgbClr>
                  </a:outerShdw>
                </a:effectLst>
                <a:latin typeface="Californian FB" panose="0207040306080B030204" pitchFamily="18" charset="0"/>
              </a:rPr>
              <a:t>The African Report on Violence Against Children</a:t>
            </a:r>
            <a:endParaRPr lang="en-GB" sz="3500"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7178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0" y="0"/>
            <a:ext cx="12191999" cy="6714699"/>
          </a:xfrm>
          <a:prstGeom prst="ellipse">
            <a:avLst/>
          </a:prstGeom>
          <a:solidFill>
            <a:schemeClr val="tx1">
              <a:alpha val="60000"/>
            </a:schemeClr>
          </a:solidFill>
        </p:spPr>
        <p:txBody>
          <a:bodyPr vert="horz" lIns="91440" tIns="45720" rIns="91440" bIns="45720" rtlCol="0" anchor="ctr">
            <a:noAutofit/>
          </a:bodyPr>
          <a:lstStyle/>
          <a:p>
            <a:r>
              <a:rPr lang="en-GB" sz="6300" dirty="0">
                <a:solidFill>
                  <a:schemeClr val="bg1"/>
                </a:solidFill>
                <a:effectLst>
                  <a:outerShdw blurRad="38100" dist="38100" dir="2700000" algn="tl">
                    <a:srgbClr val="000000">
                      <a:alpha val="43137"/>
                    </a:srgbClr>
                  </a:outerShdw>
                </a:effectLst>
                <a:latin typeface="Californian FB" panose="0207040306080B030204" pitchFamily="18" charset="0"/>
              </a:rPr>
              <a:t>Thus, we see a disparity between what is stated in many African cultures of the value and worth of the child and what is actually practiced. </a:t>
            </a:r>
          </a:p>
        </p:txBody>
      </p:sp>
    </p:spTree>
    <p:extLst>
      <p:ext uri="{BB962C8B-B14F-4D97-AF65-F5344CB8AC3E}">
        <p14:creationId xmlns:p14="http://schemas.microsoft.com/office/powerpoint/2010/main" val="31266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 y="143301"/>
            <a:ext cx="12191999" cy="6714699"/>
          </a:xfrm>
          <a:prstGeom prst="ellipse">
            <a:avLst/>
          </a:prstGeom>
          <a:solidFill>
            <a:schemeClr val="tx1">
              <a:alpha val="60000"/>
            </a:schemeClr>
          </a:solidFill>
        </p:spPr>
        <p:txBody>
          <a:bodyPr vert="horz" lIns="91440" tIns="45720" rIns="91440" bIns="45720" rtlCol="0" anchor="ctr">
            <a:noAutofit/>
          </a:bodyPr>
          <a:lstStyle/>
          <a:p>
            <a:r>
              <a:rPr lang="en-GB" sz="6300" dirty="0" smtClean="0">
                <a:solidFill>
                  <a:schemeClr val="bg1"/>
                </a:solidFill>
                <a:effectLst>
                  <a:outerShdw blurRad="38100" dist="38100" dir="2700000" algn="tl">
                    <a:srgbClr val="000000">
                      <a:alpha val="43137"/>
                    </a:srgbClr>
                  </a:outerShdw>
                </a:effectLst>
                <a:latin typeface="Californian FB" panose="0207040306080B030204" pitchFamily="18" charset="0"/>
              </a:rPr>
              <a:t>This </a:t>
            </a:r>
            <a:r>
              <a:rPr lang="en-GB" sz="6300" dirty="0">
                <a:solidFill>
                  <a:schemeClr val="bg1"/>
                </a:solidFill>
                <a:effectLst>
                  <a:outerShdw blurRad="38100" dist="38100" dir="2700000" algn="tl">
                    <a:srgbClr val="000000">
                      <a:alpha val="43137"/>
                    </a:srgbClr>
                  </a:outerShdw>
                </a:effectLst>
                <a:latin typeface="Californian FB" panose="0207040306080B030204" pitchFamily="18" charset="0"/>
              </a:rPr>
              <a:t>low view of the value and worth of children is therefore a contributing factor which can result in sexual abuse with impunity.  </a:t>
            </a:r>
          </a:p>
        </p:txBody>
      </p:sp>
    </p:spTree>
    <p:extLst>
      <p:ext uri="{BB962C8B-B14F-4D97-AF65-F5344CB8AC3E}">
        <p14:creationId xmlns:p14="http://schemas.microsoft.com/office/powerpoint/2010/main" val="8565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640079" y="201706"/>
            <a:ext cx="6128711"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l"/>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A biblical view of children</a:t>
            </a:r>
          </a:p>
        </p:txBody>
      </p:sp>
    </p:spTree>
    <p:extLst>
      <p:ext uri="{BB962C8B-B14F-4D97-AF65-F5344CB8AC3E}">
        <p14:creationId xmlns:p14="http://schemas.microsoft.com/office/powerpoint/2010/main" val="38804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30" y="805686"/>
            <a:ext cx="8296036" cy="4479991"/>
          </a:xfrm>
          <a:prstGeom prst="ellipse">
            <a:avLst/>
          </a:prstGeom>
          <a:solidFill>
            <a:schemeClr val="tx1">
              <a:alpha val="60000"/>
            </a:schemeClr>
          </a:solidFill>
        </p:spPr>
        <p:txBody>
          <a:bodyPr vert="horz" lIns="91440" tIns="45720" rIns="91440" bIns="45720" rtlCol="0" anchor="ctr">
            <a:noAutofit/>
          </a:bodyPr>
          <a:lstStyle/>
          <a:p>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Children are God’s image bearers.</a:t>
            </a:r>
          </a:p>
        </p:txBody>
      </p:sp>
      <p:sp>
        <p:nvSpPr>
          <p:cNvPr id="7" name="TextBox 6">
            <a:extLst>
              <a:ext uri="{FF2B5EF4-FFF2-40B4-BE49-F238E27FC236}">
                <a16:creationId xmlns:a16="http://schemas.microsoft.com/office/drawing/2014/main" id="{A6708E87-2AFA-42FA-8D80-A73385C351C4}"/>
              </a:ext>
            </a:extLst>
          </p:cNvPr>
          <p:cNvSpPr txBox="1"/>
          <p:nvPr/>
        </p:nvSpPr>
        <p:spPr>
          <a:xfrm>
            <a:off x="6289287" y="4962293"/>
            <a:ext cx="5307981" cy="1015663"/>
          </a:xfrm>
          <a:prstGeom prst="rect">
            <a:avLst/>
          </a:prstGeom>
          <a:noFill/>
        </p:spPr>
        <p:txBody>
          <a:bodyPr wrap="square" rtlCol="0">
            <a:spAutoFit/>
          </a:bodyPr>
          <a:lstStyle/>
          <a:p>
            <a:r>
              <a:rPr lang="en-US" sz="6000" dirty="0">
                <a:solidFill>
                  <a:schemeClr val="bg1"/>
                </a:solidFill>
                <a:latin typeface="Californian FB" panose="0207040306080B030204" pitchFamily="18" charset="0"/>
              </a:rPr>
              <a:t>Genesis 1:26</a:t>
            </a:r>
            <a:endParaRPr lang="en-GB" sz="60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0582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2068830" y="0"/>
            <a:ext cx="16424910" cy="7627434"/>
          </a:xfrm>
          <a:prstGeom prst="ellipse">
            <a:avLst/>
          </a:prstGeom>
          <a:solidFill>
            <a:schemeClr val="tx1">
              <a:alpha val="60000"/>
            </a:schemeClr>
          </a:solidFill>
        </p:spPr>
        <p:txBody>
          <a:bodyPr vert="horz" lIns="91440" tIns="45720" rIns="91440" bIns="45720" rtlCol="0" anchor="ctr">
            <a:noAutofit/>
          </a:bodyPr>
          <a:lstStyle/>
          <a:p>
            <a:r>
              <a:rPr lang="en-GB" sz="5400" b="1" dirty="0">
                <a:solidFill>
                  <a:schemeClr val="bg1"/>
                </a:solidFill>
                <a:effectLst>
                  <a:outerShdw blurRad="38100" dist="38100" dir="2700000" algn="tl">
                    <a:srgbClr val="000000">
                      <a:alpha val="43137"/>
                    </a:srgbClr>
                  </a:outerShdw>
                </a:effectLst>
                <a:latin typeface="Californian FB" panose="0207040306080B030204" pitchFamily="18" charset="0"/>
              </a:rPr>
              <a:t>“The notion that children are fully human and made in the image of God has often been neglected in Christianity, and children have been referred to as “animals,” “beasts,” pre-rational,” “pre-adults,” “almost human,” “not quite human,” or “on their way to becoming human.””      </a:t>
            </a:r>
            <a:r>
              <a:rPr lang="en-GB" sz="3200" b="1" dirty="0">
                <a:solidFill>
                  <a:schemeClr val="bg1"/>
                </a:solidFill>
                <a:effectLst>
                  <a:outerShdw blurRad="38100" dist="38100" dir="2700000" algn="tl">
                    <a:srgbClr val="000000">
                      <a:alpha val="43137"/>
                    </a:srgbClr>
                  </a:outerShdw>
                </a:effectLst>
                <a:latin typeface="Californian FB" panose="0207040306080B030204" pitchFamily="18" charset="0"/>
              </a:rPr>
              <a:t>Marcia J. Bunge </a:t>
            </a:r>
            <a:r>
              <a:rPr lang="en-GB" sz="3200" dirty="0">
                <a:solidFill>
                  <a:schemeClr val="bg1"/>
                </a:solidFill>
                <a:latin typeface="Californian FB" panose="0207040306080B030204" pitchFamily="18" charset="0"/>
              </a:rPr>
              <a:t> </a:t>
            </a:r>
            <a:r>
              <a:rPr lang="en-GB" sz="3200" dirty="0">
                <a:solidFill>
                  <a:schemeClr val="bg1"/>
                </a:solidFill>
              </a:rPr>
              <a:t/>
            </a:r>
            <a:br>
              <a:rPr lang="en-GB" sz="3200" dirty="0">
                <a:solidFill>
                  <a:schemeClr val="bg1"/>
                </a:solidFill>
              </a:rPr>
            </a:br>
            <a:endParaRPr lang="en-GB" sz="3200" dirty="0">
              <a:solidFill>
                <a:schemeClr val="bg1"/>
              </a:solidFill>
            </a:endParaRPr>
          </a:p>
        </p:txBody>
      </p:sp>
    </p:spTree>
    <p:extLst>
      <p:ext uri="{BB962C8B-B14F-4D97-AF65-F5344CB8AC3E}">
        <p14:creationId xmlns:p14="http://schemas.microsoft.com/office/powerpoint/2010/main" val="142576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30" y="805686"/>
            <a:ext cx="8296036" cy="4479991"/>
          </a:xfrm>
          <a:prstGeom prst="ellipse">
            <a:avLst/>
          </a:prstGeom>
          <a:solidFill>
            <a:schemeClr val="tx1">
              <a:alpha val="60000"/>
            </a:schemeClr>
          </a:solidFill>
        </p:spPr>
        <p:txBody>
          <a:bodyPr vert="horz" lIns="91440" tIns="45720" rIns="91440" bIns="45720" rtlCol="0" anchor="ctr">
            <a:noAutofit/>
          </a:bodyPr>
          <a:lstStyle/>
          <a:p>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Children are God’s handiwork.</a:t>
            </a:r>
          </a:p>
        </p:txBody>
      </p:sp>
      <p:sp>
        <p:nvSpPr>
          <p:cNvPr id="3" name="TextBox 2">
            <a:extLst>
              <a:ext uri="{FF2B5EF4-FFF2-40B4-BE49-F238E27FC236}">
                <a16:creationId xmlns:a16="http://schemas.microsoft.com/office/drawing/2014/main" id="{C9D4735B-C89D-4667-BF68-5E7E74F2AD89}"/>
              </a:ext>
            </a:extLst>
          </p:cNvPr>
          <p:cNvSpPr txBox="1"/>
          <p:nvPr/>
        </p:nvSpPr>
        <p:spPr>
          <a:xfrm>
            <a:off x="4683748" y="5127204"/>
            <a:ext cx="5307981" cy="1015663"/>
          </a:xfrm>
          <a:prstGeom prst="rect">
            <a:avLst/>
          </a:prstGeom>
          <a:noFill/>
        </p:spPr>
        <p:txBody>
          <a:bodyPr wrap="square" rtlCol="0">
            <a:spAutoFit/>
          </a:bodyPr>
          <a:lstStyle/>
          <a:p>
            <a:r>
              <a:rPr lang="en-US" sz="6000" b="1" dirty="0">
                <a:solidFill>
                  <a:schemeClr val="bg1"/>
                </a:solidFill>
                <a:effectLst>
                  <a:outerShdw blurRad="38100" dist="38100" dir="2700000" algn="tl">
                    <a:srgbClr val="000000">
                      <a:alpha val="43137"/>
                    </a:srgbClr>
                  </a:outerShdw>
                </a:effectLst>
                <a:latin typeface="Californian FB" panose="0207040306080B030204" pitchFamily="18" charset="0"/>
              </a:rPr>
              <a:t>Psalm 139:13-15</a:t>
            </a:r>
            <a:endParaRPr lang="en-GB" sz="6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03248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30" y="805686"/>
            <a:ext cx="8296036" cy="4721811"/>
          </a:xfrm>
          <a:prstGeom prst="ellipse">
            <a:avLst/>
          </a:prstGeom>
          <a:solidFill>
            <a:schemeClr val="tx1">
              <a:alpha val="60000"/>
            </a:schemeClr>
          </a:solidFill>
        </p:spPr>
        <p:txBody>
          <a:bodyPr vert="horz" lIns="91440" tIns="45720" rIns="91440" bIns="45720" rtlCol="0" anchor="ctr">
            <a:noAutofit/>
          </a:bodyPr>
          <a:lstStyle/>
          <a:p>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Children are ranked a little lower than angels.</a:t>
            </a:r>
          </a:p>
        </p:txBody>
      </p:sp>
      <p:sp>
        <p:nvSpPr>
          <p:cNvPr id="7" name="TextBox 6">
            <a:extLst>
              <a:ext uri="{FF2B5EF4-FFF2-40B4-BE49-F238E27FC236}">
                <a16:creationId xmlns:a16="http://schemas.microsoft.com/office/drawing/2014/main" id="{D80CB4A7-3019-4FDE-BEF1-3128E823E7C0}"/>
              </a:ext>
            </a:extLst>
          </p:cNvPr>
          <p:cNvSpPr txBox="1"/>
          <p:nvPr/>
        </p:nvSpPr>
        <p:spPr>
          <a:xfrm>
            <a:off x="6289287" y="4962293"/>
            <a:ext cx="5307981" cy="1015663"/>
          </a:xfrm>
          <a:prstGeom prst="rect">
            <a:avLst/>
          </a:prstGeom>
          <a:noFill/>
        </p:spPr>
        <p:txBody>
          <a:bodyPr wrap="square" rtlCol="0">
            <a:spAutoFit/>
          </a:bodyPr>
          <a:lstStyle/>
          <a:p>
            <a:r>
              <a:rPr lang="en-US" sz="6000" b="1" dirty="0">
                <a:solidFill>
                  <a:schemeClr val="bg1"/>
                </a:solidFill>
                <a:effectLst>
                  <a:outerShdw blurRad="38100" dist="38100" dir="2700000" algn="tl">
                    <a:srgbClr val="000000">
                      <a:alpha val="43137"/>
                    </a:srgbClr>
                  </a:outerShdw>
                </a:effectLst>
                <a:latin typeface="Californian FB" panose="0207040306080B030204" pitchFamily="18" charset="0"/>
              </a:rPr>
              <a:t>Psalm 8:5</a:t>
            </a:r>
            <a:endParaRPr lang="en-GB" sz="6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00459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30" y="805686"/>
            <a:ext cx="8296036" cy="4479991"/>
          </a:xfrm>
          <a:prstGeom prst="ellipse">
            <a:avLst/>
          </a:prstGeom>
          <a:solidFill>
            <a:schemeClr val="tx1">
              <a:alpha val="60000"/>
            </a:schemeClr>
          </a:solidFill>
        </p:spPr>
        <p:txBody>
          <a:bodyPr vert="horz" lIns="91440" tIns="45720" rIns="91440" bIns="45720" rtlCol="0" anchor="ctr">
            <a:noAutofit/>
          </a:bodyPr>
          <a:lstStyle/>
          <a:p>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Children are a blessing from God.</a:t>
            </a:r>
          </a:p>
        </p:txBody>
      </p:sp>
      <p:sp>
        <p:nvSpPr>
          <p:cNvPr id="7" name="TextBox 6">
            <a:extLst>
              <a:ext uri="{FF2B5EF4-FFF2-40B4-BE49-F238E27FC236}">
                <a16:creationId xmlns:a16="http://schemas.microsoft.com/office/drawing/2014/main" id="{D80CB4A7-3019-4FDE-BEF1-3128E823E7C0}"/>
              </a:ext>
            </a:extLst>
          </p:cNvPr>
          <p:cNvSpPr txBox="1"/>
          <p:nvPr/>
        </p:nvSpPr>
        <p:spPr>
          <a:xfrm>
            <a:off x="5265705" y="5127204"/>
            <a:ext cx="5307981" cy="1015663"/>
          </a:xfrm>
          <a:prstGeom prst="rect">
            <a:avLst/>
          </a:prstGeom>
          <a:noFill/>
        </p:spPr>
        <p:txBody>
          <a:bodyPr wrap="square" rtlCol="0">
            <a:spAutoFit/>
          </a:bodyPr>
          <a:lstStyle/>
          <a:p>
            <a:r>
              <a:rPr lang="en-US" sz="6000" b="1" dirty="0">
                <a:solidFill>
                  <a:schemeClr val="bg1"/>
                </a:solidFill>
                <a:effectLst>
                  <a:outerShdw blurRad="38100" dist="38100" dir="2700000" algn="tl">
                    <a:srgbClr val="000000">
                      <a:alpha val="43137"/>
                    </a:srgbClr>
                  </a:outerShdw>
                </a:effectLst>
                <a:latin typeface="Californian FB" panose="0207040306080B030204" pitchFamily="18" charset="0"/>
              </a:rPr>
              <a:t>Psalm 127:3-5</a:t>
            </a:r>
            <a:endParaRPr lang="en-GB" sz="6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34831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C4929B-E65C-478B-8EBE-5129A5FC66B0}"/>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brightnessContrast bright="40000" contrast="-20000"/>
                    </a14:imgEffect>
                  </a14:imgLayer>
                </a14:imgProps>
              </a:ext>
              <a:ext uri="{28A0092B-C50C-407E-A947-70E740481C1C}">
                <a14:useLocalDpi xmlns:a14="http://schemas.microsoft.com/office/drawing/2010/main" val="0"/>
              </a:ext>
            </a:extLst>
          </a:blip>
          <a:srcRect t="9091" r="36225" b="-2"/>
          <a:stretch/>
        </p:blipFill>
        <p:spPr>
          <a:xfrm flipH="1">
            <a:off x="5196167" y="1"/>
            <a:ext cx="7373112" cy="6857999"/>
          </a:xfrm>
          <a:prstGeom prst="rect">
            <a:avLst/>
          </a:prstGeom>
        </p:spPr>
      </p:pic>
      <p:sp>
        <p:nvSpPr>
          <p:cNvPr id="10" name="Freeform 8">
            <a:extLst>
              <a:ext uri="{FF2B5EF4-FFF2-40B4-BE49-F238E27FC236}">
                <a16:creationId xmlns:a16="http://schemas.microsoft.com/office/drawing/2014/main" id="{B83ED68E-10BE-4ADD-86BC-9E944EA5A2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1ADCEC2C-1761-4D19-9709-41992C2908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1055" y="610160"/>
            <a:ext cx="5090520" cy="2651200"/>
          </a:xfrm>
        </p:spPr>
        <p:txBody>
          <a:bodyPr vert="horz" lIns="91440" tIns="45720" rIns="91440" bIns="45720" rtlCol="0" anchor="t">
            <a:noAutofit/>
          </a:bodyPr>
          <a:lstStyle/>
          <a:p>
            <a:pPr algn="l"/>
            <a:r>
              <a:rPr lang="en-US" sz="9600" b="1" dirty="0">
                <a:effectLst>
                  <a:outerShdw blurRad="38100" dist="38100" dir="2700000" algn="tl">
                    <a:srgbClr val="000000">
                      <a:alpha val="43137"/>
                    </a:srgbClr>
                  </a:outerShdw>
                </a:effectLst>
                <a:latin typeface="Californian FB" panose="0207040306080B030204" pitchFamily="18" charset="0"/>
              </a:rPr>
              <a:t>Presence of CSA: General </a:t>
            </a:r>
            <a:r>
              <a:rPr lang="en-US" sz="9600" b="1" dirty="0" smtClean="0">
                <a:effectLst>
                  <a:outerShdw blurRad="38100" dist="38100" dir="2700000" algn="tl">
                    <a:srgbClr val="000000">
                      <a:alpha val="43137"/>
                    </a:srgbClr>
                  </a:outerShdw>
                </a:effectLst>
                <a:latin typeface="Californian FB" panose="0207040306080B030204" pitchFamily="18" charset="0"/>
              </a:rPr>
              <a:t>statistics</a:t>
            </a:r>
            <a:r>
              <a:rPr lang="en-US" sz="9600" b="1" dirty="0">
                <a:effectLst>
                  <a:outerShdw blurRad="38100" dist="38100" dir="2700000" algn="tl">
                    <a:srgbClr val="000000">
                      <a:alpha val="43137"/>
                    </a:srgbClr>
                  </a:outerShdw>
                </a:effectLst>
                <a:latin typeface="Californian FB" panose="0207040306080B030204" pitchFamily="18" charset="0"/>
              </a:rPr>
              <a:t>. </a:t>
            </a:r>
            <a:br>
              <a:rPr lang="en-US" sz="9600" b="1" dirty="0">
                <a:effectLst>
                  <a:outerShdw blurRad="38100" dist="38100" dir="2700000" algn="tl">
                    <a:srgbClr val="000000">
                      <a:alpha val="43137"/>
                    </a:srgbClr>
                  </a:outerShdw>
                </a:effectLst>
                <a:latin typeface="Californian FB" panose="0207040306080B030204" pitchFamily="18" charset="0"/>
              </a:rPr>
            </a:br>
            <a:endParaRPr lang="en-US" sz="9600" b="1" dirty="0">
              <a:effectLst>
                <a:outerShdw blurRad="38100" dist="38100" dir="2700000" algn="tl">
                  <a:srgbClr val="000000">
                    <a:alpha val="43137"/>
                  </a:srgbClr>
                </a:outerShdw>
              </a:effectLst>
              <a:latin typeface="Californian FB" panose="0207040306080B030204" pitchFamily="18" charset="0"/>
            </a:endParaRPr>
          </a:p>
        </p:txBody>
      </p:sp>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dirty="0">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1488624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2068830" y="0"/>
            <a:ext cx="16424910" cy="7627434"/>
          </a:xfrm>
          <a:prstGeom prst="ellipse">
            <a:avLst/>
          </a:prstGeom>
          <a:solidFill>
            <a:schemeClr val="tx1">
              <a:alpha val="60000"/>
            </a:schemeClr>
          </a:solidFill>
        </p:spPr>
        <p:txBody>
          <a:bodyPr vert="horz" lIns="91440" tIns="45720" rIns="91440" bIns="45720" rtlCol="0" anchor="ctr">
            <a:noAutofit/>
          </a:bodyPr>
          <a:lstStyle/>
          <a:p>
            <a:r>
              <a:rPr lang="en-GB" sz="6800" baseline="30000" dirty="0">
                <a:solidFill>
                  <a:schemeClr val="bg1"/>
                </a:solidFill>
                <a:latin typeface="Californian FB" panose="0207040306080B030204" pitchFamily="18" charset="0"/>
              </a:rPr>
              <a:t>“3</a:t>
            </a:r>
            <a:r>
              <a:rPr lang="en-GB" sz="6800" dirty="0">
                <a:solidFill>
                  <a:schemeClr val="bg1"/>
                </a:solidFill>
                <a:latin typeface="Californian FB" panose="0207040306080B030204" pitchFamily="18" charset="0"/>
              </a:rPr>
              <a:t>Children are a heritage from the </a:t>
            </a:r>
            <a:r>
              <a:rPr lang="en-GB" sz="6800" cap="small" dirty="0">
                <a:solidFill>
                  <a:schemeClr val="bg1"/>
                </a:solidFill>
                <a:latin typeface="Californian FB" panose="0207040306080B030204" pitchFamily="18" charset="0"/>
              </a:rPr>
              <a:t>Lord</a:t>
            </a:r>
            <a:r>
              <a:rPr lang="en-GB" sz="6800" dirty="0">
                <a:solidFill>
                  <a:schemeClr val="bg1"/>
                </a:solidFill>
                <a:latin typeface="Californian FB" panose="0207040306080B030204" pitchFamily="18" charset="0"/>
              </a:rPr>
              <a:t>,</a:t>
            </a:r>
            <a:br>
              <a:rPr lang="en-GB" sz="6800" dirty="0">
                <a:solidFill>
                  <a:schemeClr val="bg1"/>
                </a:solidFill>
                <a:latin typeface="Californian FB" panose="0207040306080B030204" pitchFamily="18" charset="0"/>
              </a:rPr>
            </a:br>
            <a:r>
              <a:rPr lang="en-GB" sz="6800" dirty="0">
                <a:solidFill>
                  <a:schemeClr val="bg1"/>
                </a:solidFill>
                <a:latin typeface="Californian FB" panose="0207040306080B030204" pitchFamily="18" charset="0"/>
              </a:rPr>
              <a:t>    offspring a reward from him...</a:t>
            </a:r>
            <a:br>
              <a:rPr lang="en-GB" sz="6800" dirty="0">
                <a:solidFill>
                  <a:schemeClr val="bg1"/>
                </a:solidFill>
                <a:latin typeface="Californian FB" panose="0207040306080B030204" pitchFamily="18" charset="0"/>
              </a:rPr>
            </a:br>
            <a:r>
              <a:rPr lang="en-GB" sz="6800" b="1" baseline="30000" dirty="0">
                <a:solidFill>
                  <a:schemeClr val="bg1"/>
                </a:solidFill>
                <a:latin typeface="Californian FB" panose="0207040306080B030204" pitchFamily="18" charset="0"/>
              </a:rPr>
              <a:t>5 </a:t>
            </a:r>
            <a:r>
              <a:rPr lang="en-GB" sz="6800" dirty="0">
                <a:solidFill>
                  <a:schemeClr val="bg1"/>
                </a:solidFill>
                <a:latin typeface="Californian FB" panose="0207040306080B030204" pitchFamily="18" charset="0"/>
              </a:rPr>
              <a:t>Blessed is the man</a:t>
            </a:r>
            <a:br>
              <a:rPr lang="en-GB" sz="6800" dirty="0">
                <a:solidFill>
                  <a:schemeClr val="bg1"/>
                </a:solidFill>
                <a:latin typeface="Californian FB" panose="0207040306080B030204" pitchFamily="18" charset="0"/>
              </a:rPr>
            </a:br>
            <a:r>
              <a:rPr lang="en-GB" sz="6800" dirty="0">
                <a:solidFill>
                  <a:schemeClr val="bg1"/>
                </a:solidFill>
                <a:latin typeface="Californian FB" panose="0207040306080B030204" pitchFamily="18" charset="0"/>
              </a:rPr>
              <a:t>    whose quiver is full of them.”</a:t>
            </a:r>
            <a:br>
              <a:rPr lang="en-GB" sz="6800" dirty="0">
                <a:solidFill>
                  <a:schemeClr val="bg1"/>
                </a:solidFill>
                <a:latin typeface="Californian FB" panose="0207040306080B030204" pitchFamily="18" charset="0"/>
              </a:rPr>
            </a:br>
            <a:r>
              <a:rPr lang="en-GB" dirty="0">
                <a:solidFill>
                  <a:schemeClr val="bg1"/>
                </a:solidFill>
                <a:latin typeface="Californian FB" panose="0207040306080B030204" pitchFamily="18" charset="0"/>
              </a:rPr>
              <a:t>-Psalm 127:3</a:t>
            </a:r>
            <a:r>
              <a:rPr lang="en-GB" dirty="0" smtClean="0">
                <a:solidFill>
                  <a:schemeClr val="bg1"/>
                </a:solidFill>
                <a:latin typeface="Californian FB" panose="0207040306080B030204" pitchFamily="18" charset="0"/>
              </a:rPr>
              <a:t>, 5</a:t>
            </a:r>
            <a:r>
              <a:rPr lang="en-GB" dirty="0">
                <a:solidFill>
                  <a:srgbClr val="FFFF00"/>
                </a:solidFill>
                <a:latin typeface="Californian FB" panose="0207040306080B030204" pitchFamily="18" charset="0"/>
              </a:rPr>
              <a:t/>
            </a:r>
            <a:br>
              <a:rPr lang="en-GB" dirty="0">
                <a:solidFill>
                  <a:srgbClr val="FFFF00"/>
                </a:solidFill>
                <a:latin typeface="Californian FB" panose="0207040306080B030204" pitchFamily="18" charset="0"/>
              </a:rPr>
            </a:br>
            <a:r>
              <a:rPr lang="en-GB" sz="3200" dirty="0">
                <a:solidFill>
                  <a:srgbClr val="FFFF00"/>
                </a:solidFill>
                <a:latin typeface="Californian FB" panose="0207040306080B030204" pitchFamily="18" charset="0"/>
              </a:rPr>
              <a:t/>
            </a:r>
            <a:br>
              <a:rPr lang="en-GB" sz="3200" dirty="0">
                <a:solidFill>
                  <a:srgbClr val="FFFF00"/>
                </a:solidFill>
                <a:latin typeface="Californian FB" panose="0207040306080B030204" pitchFamily="18" charset="0"/>
              </a:rPr>
            </a:br>
            <a:endParaRPr lang="en-GB" sz="3200" dirty="0">
              <a:solidFill>
                <a:srgbClr val="FFFF00"/>
              </a:solidFill>
              <a:latin typeface="Californian FB" panose="0207040306080B030204" pitchFamily="18" charset="0"/>
            </a:endParaRPr>
          </a:p>
        </p:txBody>
      </p:sp>
    </p:spTree>
    <p:extLst>
      <p:ext uri="{BB962C8B-B14F-4D97-AF65-F5344CB8AC3E}">
        <p14:creationId xmlns:p14="http://schemas.microsoft.com/office/powerpoint/2010/main" val="71322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30" y="805686"/>
            <a:ext cx="8296036" cy="4479991"/>
          </a:xfrm>
          <a:prstGeom prst="ellipse">
            <a:avLst/>
          </a:prstGeom>
          <a:solidFill>
            <a:schemeClr val="tx1">
              <a:alpha val="60000"/>
            </a:schemeClr>
          </a:solidFill>
        </p:spPr>
        <p:txBody>
          <a:bodyPr vert="horz" lIns="91440" tIns="45720" rIns="91440" bIns="45720" rtlCol="0" anchor="ctr">
            <a:noAutofit/>
          </a:bodyPr>
          <a:lstStyle/>
          <a:p>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Jesus held a high view of a child’s value and worth</a:t>
            </a:r>
          </a:p>
        </p:txBody>
      </p:sp>
      <p:sp>
        <p:nvSpPr>
          <p:cNvPr id="7" name="TextBox 6">
            <a:extLst>
              <a:ext uri="{FF2B5EF4-FFF2-40B4-BE49-F238E27FC236}">
                <a16:creationId xmlns:a16="http://schemas.microsoft.com/office/drawing/2014/main" id="{D80CB4A7-3019-4FDE-BEF1-3128E823E7C0}"/>
              </a:ext>
            </a:extLst>
          </p:cNvPr>
          <p:cNvSpPr txBox="1"/>
          <p:nvPr/>
        </p:nvSpPr>
        <p:spPr>
          <a:xfrm>
            <a:off x="4519975" y="5127204"/>
            <a:ext cx="5307981" cy="1015663"/>
          </a:xfrm>
          <a:prstGeom prst="rect">
            <a:avLst/>
          </a:prstGeom>
          <a:noFill/>
        </p:spPr>
        <p:txBody>
          <a:bodyPr wrap="square" rtlCol="0">
            <a:spAutoFit/>
          </a:bodyPr>
          <a:lstStyle/>
          <a:p>
            <a:r>
              <a:rPr lang="en-US" sz="6000" b="1" dirty="0">
                <a:solidFill>
                  <a:schemeClr val="bg1"/>
                </a:solidFill>
                <a:effectLst>
                  <a:outerShdw blurRad="38100" dist="38100" dir="2700000" algn="tl">
                    <a:srgbClr val="000000">
                      <a:alpha val="43137"/>
                    </a:srgbClr>
                  </a:outerShdw>
                </a:effectLst>
                <a:latin typeface="Californian FB" panose="0207040306080B030204" pitchFamily="18" charset="0"/>
              </a:rPr>
              <a:t>Matthew 18:1-7</a:t>
            </a:r>
            <a:endParaRPr lang="en-GB" sz="6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77035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832207" y="0"/>
            <a:ext cx="13664629" cy="6660108"/>
          </a:xfrm>
          <a:prstGeom prst="ellipse">
            <a:avLst/>
          </a:prstGeom>
          <a:solidFill>
            <a:schemeClr val="tx1">
              <a:alpha val="60000"/>
            </a:schemeClr>
          </a:solidFill>
        </p:spPr>
        <p:txBody>
          <a:bodyPr vert="horz" lIns="91440" tIns="45720" rIns="91440" bIns="45720" rtlCol="0" anchor="ctr">
            <a:noAutofit/>
          </a:bodyPr>
          <a:lstStyle/>
          <a:p>
            <a:r>
              <a:rPr lang="en-GB" sz="6300" dirty="0" smtClean="0">
                <a:solidFill>
                  <a:schemeClr val="bg1"/>
                </a:solidFill>
                <a:latin typeface="Californian FB" panose="0207040306080B030204" pitchFamily="18" charset="0"/>
              </a:rPr>
              <a:t>The </a:t>
            </a:r>
            <a:r>
              <a:rPr lang="en-GB" sz="6300" dirty="0">
                <a:solidFill>
                  <a:schemeClr val="bg1"/>
                </a:solidFill>
                <a:latin typeface="Californian FB" panose="0207040306080B030204" pitchFamily="18" charset="0"/>
              </a:rPr>
              <a:t>seriousness with which Jesus views the harming of children and causing them to be led astray demonstrates the high value and worth that he places on the child.</a:t>
            </a:r>
            <a:endParaRPr lang="en-US" sz="63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42794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30" y="805686"/>
            <a:ext cx="8296036" cy="4479991"/>
          </a:xfrm>
          <a:prstGeom prst="ellipse">
            <a:avLst/>
          </a:prstGeom>
          <a:solidFill>
            <a:schemeClr val="tx1">
              <a:alpha val="60000"/>
            </a:schemeClr>
          </a:solidFill>
        </p:spPr>
        <p:txBody>
          <a:bodyPr vert="horz" lIns="91440" tIns="45720" rIns="91440" bIns="45720" rtlCol="0" anchor="ctr">
            <a:noAutofit/>
          </a:bodyPr>
          <a:lstStyle/>
          <a:p>
            <a:r>
              <a:rPr lang="en-US" sz="7200" b="1" dirty="0">
                <a:solidFill>
                  <a:srgbClr val="FFFF00"/>
                </a:solidFill>
                <a:effectLst>
                  <a:outerShdw blurRad="38100" dist="38100" dir="2700000" algn="tl">
                    <a:srgbClr val="000000">
                      <a:alpha val="43137"/>
                    </a:srgbClr>
                  </a:outerShdw>
                </a:effectLst>
                <a:latin typeface="Californian FB" panose="0207040306080B030204" pitchFamily="18" charset="0"/>
              </a:rPr>
              <a:t> </a:t>
            </a:r>
            <a:r>
              <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rPr>
              <a:t>We take care of that which we value.</a:t>
            </a:r>
          </a:p>
        </p:txBody>
      </p:sp>
    </p:spTree>
    <p:extLst>
      <p:ext uri="{BB962C8B-B14F-4D97-AF65-F5344CB8AC3E}">
        <p14:creationId xmlns:p14="http://schemas.microsoft.com/office/powerpoint/2010/main" val="382730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678094" y="177422"/>
            <a:ext cx="10150868" cy="6482686"/>
          </a:xfrm>
          <a:prstGeom prst="ellipse">
            <a:avLst/>
          </a:prstGeom>
          <a:solidFill>
            <a:schemeClr val="tx1">
              <a:alpha val="60000"/>
            </a:schemeClr>
          </a:solidFill>
        </p:spPr>
        <p:txBody>
          <a:bodyPr vert="horz" lIns="91440" tIns="45720" rIns="91440" bIns="45720" rtlCol="0" anchor="t">
            <a:noAutofit/>
          </a:bodyPr>
          <a:lstStyle/>
          <a:p>
            <a:r>
              <a:rPr lang="en-US" sz="7200" b="1" dirty="0">
                <a:solidFill>
                  <a:srgbClr val="FFFF00"/>
                </a:solidFill>
                <a:effectLst>
                  <a:outerShdw blurRad="38100" dist="38100" dir="2700000" algn="tl">
                    <a:srgbClr val="000000">
                      <a:alpha val="43137"/>
                    </a:srgbClr>
                  </a:outerShdw>
                </a:effectLst>
                <a:latin typeface="Californian FB" panose="0207040306080B030204" pitchFamily="18" charset="0"/>
              </a:rPr>
              <a:t> </a:t>
            </a:r>
            <a:r>
              <a:rPr lang="en-GB" sz="6600" b="1" dirty="0" smtClean="0">
                <a:solidFill>
                  <a:schemeClr val="bg1"/>
                </a:solidFill>
                <a:latin typeface="Californian FB" panose="0207040306080B030204" pitchFamily="18" charset="0"/>
              </a:rPr>
              <a:t>Is </a:t>
            </a:r>
            <a:r>
              <a:rPr lang="en-GB" sz="6600" b="1" dirty="0">
                <a:solidFill>
                  <a:schemeClr val="bg1"/>
                </a:solidFill>
                <a:latin typeface="Californian FB" panose="0207040306080B030204" pitchFamily="18" charset="0"/>
              </a:rPr>
              <a:t>the African church taking care of its children? </a:t>
            </a:r>
            <a:br>
              <a:rPr lang="en-GB" sz="6600" b="1" dirty="0">
                <a:solidFill>
                  <a:schemeClr val="bg1"/>
                </a:solidFill>
                <a:latin typeface="Californian FB" panose="0207040306080B030204" pitchFamily="18" charset="0"/>
              </a:rPr>
            </a:br>
            <a:r>
              <a:rPr lang="en-GB" sz="6600" b="1" dirty="0">
                <a:solidFill>
                  <a:schemeClr val="bg1"/>
                </a:solidFill>
                <a:latin typeface="Californian FB" panose="0207040306080B030204" pitchFamily="18" charset="0"/>
              </a:rPr>
              <a:t>If not, do we really value them?</a:t>
            </a:r>
            <a:r>
              <a:rPr lang="en-GB" dirty="0">
                <a:solidFill>
                  <a:schemeClr val="bg1"/>
                </a:solidFill>
              </a:rPr>
              <a:t/>
            </a:r>
            <a:br>
              <a:rPr lang="en-GB" dirty="0">
                <a:solidFill>
                  <a:schemeClr val="bg1"/>
                </a:solidFill>
              </a:rPr>
            </a:br>
            <a:endParaRPr lang="en-US" sz="72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0615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74813" y="188259"/>
            <a:ext cx="11887200" cy="6535269"/>
          </a:xfrm>
          <a:prstGeom prst="ellipse">
            <a:avLst/>
          </a:prstGeom>
          <a:solidFill>
            <a:schemeClr val="tx1">
              <a:alpha val="60000"/>
            </a:schemeClr>
          </a:solidFill>
        </p:spPr>
        <p:txBody>
          <a:bodyPr vert="horz" lIns="91440" tIns="45720" rIns="91440" bIns="45720" rtlCol="0" anchor="ctr">
            <a:noAutofit/>
          </a:bodyPr>
          <a:lstStyle/>
          <a:p>
            <a:pPr algn="l"/>
            <a:r>
              <a:rPr lang="en-US" sz="12000" b="1" dirty="0">
                <a:solidFill>
                  <a:schemeClr val="bg1"/>
                </a:solidFill>
                <a:effectLst>
                  <a:outerShdw blurRad="38100" dist="38100" dir="2700000" algn="tl">
                    <a:srgbClr val="000000">
                      <a:alpha val="43137"/>
                    </a:srgbClr>
                  </a:outerShdw>
                </a:effectLst>
                <a:latin typeface="Californian FB" panose="0207040306080B030204" pitchFamily="18" charset="0"/>
              </a:rPr>
              <a:t>Involvement</a:t>
            </a:r>
          </a:p>
        </p:txBody>
      </p:sp>
    </p:spTree>
    <p:extLst>
      <p:ext uri="{BB962C8B-B14F-4D97-AF65-F5344CB8AC3E}">
        <p14:creationId xmlns:p14="http://schemas.microsoft.com/office/powerpoint/2010/main" val="16446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74812" y="107576"/>
            <a:ext cx="10387022" cy="6615953"/>
          </a:xfrm>
          <a:prstGeom prst="ellipse">
            <a:avLst/>
          </a:prstGeom>
          <a:solidFill>
            <a:schemeClr val="tx1">
              <a:alpha val="60000"/>
            </a:schemeClr>
          </a:solidFill>
        </p:spPr>
        <p:txBody>
          <a:bodyPr vert="horz" lIns="91440" tIns="45720" rIns="91440" bIns="45720" rtlCol="0" anchor="ctr">
            <a:noAutofit/>
          </a:bodyPr>
          <a:lstStyle/>
          <a:p>
            <a:r>
              <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rPr>
              <a:t>“The sin of respectable people reveals itself in flight from responsibility.”      </a:t>
            </a:r>
            <a:r>
              <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rPr>
              <a:t>Eberhard </a:t>
            </a:r>
            <a:r>
              <a:rPr lang="en-US" sz="4400" b="1" dirty="0" err="1">
                <a:solidFill>
                  <a:schemeClr val="bg1"/>
                </a:solidFill>
                <a:effectLst>
                  <a:outerShdw blurRad="38100" dist="38100" dir="2700000" algn="tl">
                    <a:srgbClr val="000000">
                      <a:alpha val="43137"/>
                    </a:srgbClr>
                  </a:outerShdw>
                </a:effectLst>
                <a:latin typeface="Californian FB" panose="0207040306080B030204" pitchFamily="18" charset="0"/>
              </a:rPr>
              <a:t>Bethge</a:t>
            </a:r>
            <a:r>
              <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rPr>
              <a:t>, friend of Dietrich Bonhoeffer.</a:t>
            </a:r>
            <a:br>
              <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60059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640079" y="201706"/>
            <a:ext cx="7979814"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A theology of intervention</a:t>
            </a:r>
          </a:p>
        </p:txBody>
      </p:sp>
    </p:spTree>
    <p:extLst>
      <p:ext uri="{BB962C8B-B14F-4D97-AF65-F5344CB8AC3E}">
        <p14:creationId xmlns:p14="http://schemas.microsoft.com/office/powerpoint/2010/main" val="12733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705971" y="368490"/>
            <a:ext cx="6632812" cy="6005014"/>
          </a:xfrm>
          <a:prstGeom prst="ellipse">
            <a:avLst/>
          </a:prstGeom>
          <a:solidFill>
            <a:schemeClr val="tx1">
              <a:alpha val="60000"/>
            </a:schemeClr>
          </a:solidFill>
        </p:spPr>
        <p:txBody>
          <a:bodyPr vert="horz" lIns="91440" tIns="45720" rIns="91440" bIns="45720" rtlCol="0" anchor="ctr">
            <a:noAutofit/>
          </a:bodyPr>
          <a:lstStyle/>
          <a:p>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The Biblical Basis:  </a:t>
            </a:r>
            <a:b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6616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764273" y="0"/>
            <a:ext cx="9403307" cy="6615953"/>
          </a:xfrm>
          <a:prstGeom prst="ellipse">
            <a:avLst/>
          </a:prstGeom>
          <a:solidFill>
            <a:schemeClr val="tx1">
              <a:alpha val="60000"/>
            </a:schemeClr>
          </a:solidFill>
        </p:spPr>
        <p:txBody>
          <a:bodyPr vert="horz" lIns="91440" tIns="45720" rIns="91440" bIns="45720" rtlCol="0" anchor="ctr">
            <a:noAutofit/>
          </a:bodyPr>
          <a:lstStyle/>
          <a:p>
            <a:pPr algn="l"/>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b="1" dirty="0">
                <a:solidFill>
                  <a:schemeClr val="bg1"/>
                </a:solidFill>
                <a:effectLst>
                  <a:outerShdw blurRad="38100" dist="38100" dir="2700000" algn="tl">
                    <a:srgbClr val="000000">
                      <a:alpha val="43137"/>
                    </a:srgbClr>
                  </a:outerShdw>
                </a:effectLst>
                <a:latin typeface="Californian FB" panose="0207040306080B030204" pitchFamily="18" charset="0"/>
              </a:rPr>
              <a:t>1. Micah 6:8: “</a:t>
            </a:r>
            <a: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t>And what does the Lord require of you? To act justly and to love mercy and to walk humbly with your God.”</a:t>
            </a:r>
            <a:r>
              <a:rPr lang="en-US" sz="70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81171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440410" y="242802"/>
            <a:ext cx="8147712"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9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9600" b="1" dirty="0" smtClean="0">
                <a:solidFill>
                  <a:schemeClr val="bg1"/>
                </a:solidFill>
                <a:effectLst>
                  <a:outerShdw blurRad="38100" dist="38100" dir="2700000" algn="tl">
                    <a:srgbClr val="000000">
                      <a:alpha val="43137"/>
                    </a:srgbClr>
                  </a:outerShdw>
                </a:effectLst>
                <a:latin typeface="Californian FB" panose="0207040306080B030204" pitchFamily="18" charset="0"/>
              </a:rPr>
            </a:br>
            <a:r>
              <a:rPr lang="en-US" sz="9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Kenya</a:t>
            </a:r>
            <a: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t>~</a:t>
            </a:r>
            <a:b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t>Girls: 32% </a:t>
            </a:r>
            <a:b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t>Boys: 18%</a:t>
            </a:r>
            <a:b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54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54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54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5400" b="1" dirty="0">
                <a:solidFill>
                  <a:schemeClr val="bg1"/>
                </a:solidFill>
                <a:effectLst>
                  <a:outerShdw blurRad="38100" dist="38100" dir="2700000" algn="tl">
                    <a:srgbClr val="000000">
                      <a:alpha val="43137"/>
                    </a:srgbClr>
                  </a:outerShdw>
                </a:effectLst>
                <a:latin typeface="Californian FB" panose="0207040306080B030204" pitchFamily="18" charset="0"/>
              </a:rPr>
            </a:br>
            <a:endParaRPr lang="en-US" sz="54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04329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204716" y="191069"/>
            <a:ext cx="12474054" cy="6455391"/>
          </a:xfrm>
          <a:prstGeom prst="ellipse">
            <a:avLst/>
          </a:prstGeom>
          <a:solidFill>
            <a:schemeClr val="tx1">
              <a:alpha val="60000"/>
            </a:schemeClr>
          </a:solidFill>
        </p:spPr>
        <p:txBody>
          <a:bodyPr vert="horz" lIns="91440" tIns="45720" rIns="91440" bIns="45720" rtlCol="0" anchor="ctr">
            <a:noAutofit/>
          </a:bodyPr>
          <a:lstStyle/>
          <a:p>
            <a:r>
              <a:rPr lang="en-US" sz="40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t>
            </a: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t>
            </a: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b="1" dirty="0">
                <a:solidFill>
                  <a:schemeClr val="bg1"/>
                </a:solidFill>
                <a:effectLst>
                  <a:outerShdw blurRad="38100" dist="38100" dir="2700000" algn="tl">
                    <a:srgbClr val="000000">
                      <a:alpha val="43137"/>
                    </a:srgbClr>
                  </a:outerShdw>
                </a:effectLst>
                <a:latin typeface="Californian FB" panose="0207040306080B030204" pitchFamily="18" charset="0"/>
              </a:rPr>
              <a:t>2. Isaiah 58:9: </a:t>
            </a:r>
            <a:r>
              <a:rPr lang="en-GB" dirty="0">
                <a:solidFill>
                  <a:schemeClr val="bg1"/>
                </a:solidFill>
                <a:latin typeface="Californian FB" panose="0207040306080B030204" pitchFamily="18" charset="0"/>
              </a:rPr>
              <a:t>“Is not </a:t>
            </a:r>
            <a:br>
              <a:rPr lang="en-GB" dirty="0">
                <a:solidFill>
                  <a:schemeClr val="bg1"/>
                </a:solidFill>
                <a:latin typeface="Californian FB" panose="0207040306080B030204" pitchFamily="18" charset="0"/>
              </a:rPr>
            </a:br>
            <a:r>
              <a:rPr lang="en-GB" dirty="0">
                <a:solidFill>
                  <a:schemeClr val="bg1"/>
                </a:solidFill>
                <a:latin typeface="Californian FB" panose="0207040306080B030204" pitchFamily="18" charset="0"/>
              </a:rPr>
              <a:t>this the kind of fasting I have chosen: to loose the chains of injustice and untie the cords of the yoke, to set the oppressed free and break every yoke?”</a:t>
            </a:r>
            <a:r>
              <a:rPr lang="en-GB" sz="7200" dirty="0">
                <a:solidFill>
                  <a:schemeClr val="bg1"/>
                </a:solidFill>
              </a:rPr>
              <a:t/>
            </a:r>
            <a:br>
              <a:rPr lang="en-GB" sz="7200" dirty="0">
                <a:solidFill>
                  <a:schemeClr val="bg1"/>
                </a:solidFill>
              </a:rPr>
            </a:br>
            <a: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15719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386688" y="150125"/>
            <a:ext cx="11186614" cy="6578221"/>
          </a:xfrm>
          <a:prstGeom prst="ellipse">
            <a:avLst/>
          </a:prstGeom>
          <a:solidFill>
            <a:schemeClr val="tx1">
              <a:alpha val="60000"/>
            </a:schemeClr>
          </a:solidFill>
        </p:spPr>
        <p:txBody>
          <a:bodyPr vert="horz" lIns="91440" tIns="45720" rIns="91440" bIns="45720" rtlCol="0" anchor="ctr">
            <a:noAutofit/>
          </a:bodyPr>
          <a:lstStyle/>
          <a:p>
            <a: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25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t>
            </a:r>
            <a:r>
              <a:rPr lang="en-US" sz="58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58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5800" b="1" dirty="0">
                <a:solidFill>
                  <a:schemeClr val="bg1"/>
                </a:solidFill>
                <a:effectLst>
                  <a:outerShdw blurRad="38100" dist="38100" dir="2700000" algn="tl">
                    <a:srgbClr val="000000">
                      <a:alpha val="43137"/>
                    </a:srgbClr>
                  </a:outerShdw>
                </a:effectLst>
                <a:latin typeface="Californian FB" panose="0207040306080B030204" pitchFamily="18" charset="0"/>
              </a:rPr>
              <a:t>“</a:t>
            </a:r>
            <a: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t>In the widest sense, it means ‘to put things right’, to intervene in a situation that is wrong, oppressive, or out of control, and to fix it.” </a:t>
            </a:r>
            <a:r>
              <a:rPr lang="en-GB" sz="58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GB" sz="58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3500" b="1" dirty="0">
                <a:solidFill>
                  <a:schemeClr val="bg1"/>
                </a:solidFill>
                <a:effectLst>
                  <a:outerShdw blurRad="38100" dist="38100" dir="2700000" algn="tl">
                    <a:srgbClr val="000000">
                      <a:alpha val="43137"/>
                    </a:srgbClr>
                  </a:outerShdw>
                </a:effectLst>
                <a:latin typeface="Californian FB" panose="0207040306080B030204" pitchFamily="18" charset="0"/>
              </a:rPr>
              <a:t>-Chris Wright  </a:t>
            </a:r>
            <a:r>
              <a:rPr lang="en-GB" sz="6200" dirty="0"/>
              <a:t/>
            </a:r>
            <a:br>
              <a:rPr lang="en-GB" sz="6200" dirty="0"/>
            </a:br>
            <a: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412460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25093" y="122831"/>
            <a:ext cx="10779467" cy="7158250"/>
          </a:xfrm>
          <a:prstGeom prst="ellipse">
            <a:avLst/>
          </a:prstGeom>
          <a:solidFill>
            <a:schemeClr val="tx1">
              <a:alpha val="60000"/>
            </a:schemeClr>
          </a:solidFill>
        </p:spPr>
        <p:txBody>
          <a:bodyPr vert="horz" lIns="91440" tIns="45720" rIns="91440" bIns="45720" rtlCol="0" anchor="ctr">
            <a:noAutofit/>
          </a:bodyPr>
          <a:lstStyle/>
          <a:p>
            <a:pPr algn="l"/>
            <a:r>
              <a:rPr lang="en-US" sz="40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t>
            </a: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rPr>
              <a:t>3. </a:t>
            </a:r>
            <a:r>
              <a:rPr lang="en-GB" sz="6600" b="1" dirty="0">
                <a:solidFill>
                  <a:schemeClr val="bg1"/>
                </a:solidFill>
                <a:effectLst>
                  <a:outerShdw blurRad="38100" dist="38100" dir="2700000" algn="tl">
                    <a:srgbClr val="000000">
                      <a:alpha val="43137"/>
                    </a:srgbClr>
                  </a:outerShdw>
                </a:effectLst>
                <a:latin typeface="Californian FB" panose="0207040306080B030204" pitchFamily="18" charset="0"/>
              </a:rPr>
              <a:t>Job 29:17</a:t>
            </a:r>
            <a:r>
              <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rPr>
              <a:t>: </a:t>
            </a:r>
            <a:br>
              <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6600" b="1" dirty="0">
                <a:solidFill>
                  <a:schemeClr val="bg1"/>
                </a:solidFill>
                <a:effectLst>
                  <a:outerShdw blurRad="38100" dist="38100" dir="2700000" algn="tl">
                    <a:srgbClr val="000000">
                      <a:alpha val="43137"/>
                    </a:srgbClr>
                  </a:outerShdw>
                </a:effectLst>
                <a:latin typeface="Californian FB" panose="0207040306080B030204" pitchFamily="18" charset="0"/>
              </a:rPr>
              <a:t>I broke the fangs of the wicked and snatched the victims from their teeth.</a:t>
            </a:r>
            <a:br>
              <a:rPr lang="en-GB" sz="6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7200" dirty="0">
                <a:solidFill>
                  <a:schemeClr val="bg1"/>
                </a:solidFill>
              </a:rPr>
              <a:t/>
            </a:r>
            <a:br>
              <a:rPr lang="en-GB" sz="7200" dirty="0">
                <a:solidFill>
                  <a:schemeClr val="bg1"/>
                </a:solidFill>
              </a:rPr>
            </a:br>
            <a: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38021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368490" y="0"/>
            <a:ext cx="9744501" cy="6550925"/>
          </a:xfrm>
          <a:prstGeom prst="ellipse">
            <a:avLst/>
          </a:prstGeom>
          <a:solidFill>
            <a:schemeClr val="tx1">
              <a:alpha val="60000"/>
            </a:schemeClr>
          </a:solidFill>
        </p:spPr>
        <p:txBody>
          <a:bodyPr vert="horz" lIns="91440" tIns="45720" rIns="91440" bIns="45720" rtlCol="0" anchor="ctr">
            <a:noAutofit/>
          </a:bodyPr>
          <a:lstStyle/>
          <a:p>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5600" b="1" dirty="0">
                <a:solidFill>
                  <a:schemeClr val="bg1"/>
                </a:solidFill>
                <a:effectLst>
                  <a:outerShdw blurRad="38100" dist="38100" dir="2700000" algn="tl">
                    <a:srgbClr val="000000">
                      <a:alpha val="43137"/>
                    </a:srgbClr>
                  </a:outerShdw>
                </a:effectLst>
                <a:latin typeface="Californian FB" panose="0207040306080B030204" pitchFamily="18" charset="0"/>
              </a:rPr>
              <a:t>“To break the fangs </a:t>
            </a:r>
            <a:br>
              <a:rPr lang="en-GB" sz="5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5600" b="1" dirty="0">
                <a:solidFill>
                  <a:schemeClr val="bg1"/>
                </a:solidFill>
                <a:effectLst>
                  <a:outerShdw blurRad="38100" dist="38100" dir="2700000" algn="tl">
                    <a:srgbClr val="000000">
                      <a:alpha val="43137"/>
                    </a:srgbClr>
                  </a:outerShdw>
                </a:effectLst>
                <a:latin typeface="Californian FB" panose="0207040306080B030204" pitchFamily="18" charset="0"/>
              </a:rPr>
              <a:t>of an animal is to disable it so that it is largely defenceless and unable to </a:t>
            </a:r>
            <a:br>
              <a:rPr lang="en-GB" sz="5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5600" b="1" dirty="0">
                <a:solidFill>
                  <a:schemeClr val="bg1"/>
                </a:solidFill>
                <a:effectLst>
                  <a:outerShdw blurRad="38100" dist="38100" dir="2700000" algn="tl">
                    <a:srgbClr val="000000">
                      <a:alpha val="43137"/>
                    </a:srgbClr>
                  </a:outerShdw>
                </a:effectLst>
                <a:latin typeface="Californian FB" panose="0207040306080B030204" pitchFamily="18" charset="0"/>
              </a:rPr>
              <a:t>capture its victim.” </a:t>
            </a:r>
            <a:r>
              <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rPr>
              <a:t>-</a:t>
            </a:r>
            <a:r>
              <a:rPr lang="en-GB" sz="4400" b="1" dirty="0">
                <a:solidFill>
                  <a:schemeClr val="bg1"/>
                </a:solidFill>
                <a:effectLst>
                  <a:outerShdw blurRad="38100" dist="38100" dir="2700000" algn="tl">
                    <a:srgbClr val="000000">
                      <a:alpha val="43137"/>
                    </a:srgbClr>
                  </a:outerShdw>
                </a:effectLst>
                <a:latin typeface="Californian FB" panose="0207040306080B030204" pitchFamily="18" charset="0"/>
              </a:rPr>
              <a:t>William </a:t>
            </a:r>
            <a:r>
              <a:rPr lang="en-GB" sz="4400" b="1" dirty="0" err="1">
                <a:solidFill>
                  <a:schemeClr val="bg1"/>
                </a:solidFill>
                <a:effectLst>
                  <a:outerShdw blurRad="38100" dist="38100" dir="2700000" algn="tl">
                    <a:srgbClr val="000000">
                      <a:alpha val="43137"/>
                    </a:srgbClr>
                  </a:outerShdw>
                </a:effectLst>
                <a:latin typeface="Californian FB" panose="0207040306080B030204" pitchFamily="18" charset="0"/>
              </a:rPr>
              <a:t>Reyburn</a:t>
            </a:r>
            <a:r>
              <a:rPr lang="en-GB" sz="4400" b="1" dirty="0">
                <a:solidFill>
                  <a:schemeClr val="bg1"/>
                </a:solidFill>
                <a:effectLst>
                  <a:outerShdw blurRad="38100" dist="38100" dir="2700000" algn="tl">
                    <a:srgbClr val="000000">
                      <a:alpha val="43137"/>
                    </a:srgbClr>
                  </a:outerShdw>
                </a:effectLst>
                <a:latin typeface="Californian FB" panose="0207040306080B030204" pitchFamily="18" charset="0"/>
              </a:rPr>
              <a:t>: </a:t>
            </a:r>
            <a:r>
              <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15486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300251" y="-341194"/>
            <a:ext cx="10003810" cy="6845845"/>
          </a:xfrm>
          <a:prstGeom prst="ellipse">
            <a:avLst/>
          </a:prstGeom>
          <a:solidFill>
            <a:schemeClr val="tx1">
              <a:alpha val="60000"/>
            </a:schemeClr>
          </a:solidFill>
        </p:spPr>
        <p:txBody>
          <a:bodyPr vert="horz" lIns="91440" tIns="45720" rIns="91440" bIns="45720" rtlCol="0" anchor="ctr">
            <a:noAutofit/>
          </a:bodyPr>
          <a:lstStyle/>
          <a:p>
            <a:r>
              <a:rPr lang="en-US" sz="40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t>
            </a: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GB" sz="5400" b="1" dirty="0">
                <a:solidFill>
                  <a:schemeClr val="bg1"/>
                </a:solidFill>
                <a:effectLst>
                  <a:outerShdw blurRad="38100" dist="38100" dir="2700000" algn="tl">
                    <a:srgbClr val="000000">
                      <a:alpha val="43137"/>
                    </a:srgbClr>
                  </a:outerShdw>
                </a:effectLst>
                <a:latin typeface="Californian FB" panose="0207040306080B030204" pitchFamily="18" charset="0"/>
              </a:rPr>
              <a:t>Therefore, Job is saying he not only </a:t>
            </a:r>
            <a:r>
              <a:rPr lang="en-GB" sz="6600" b="1" i="1" dirty="0">
                <a:solidFill>
                  <a:schemeClr val="bg1"/>
                </a:solidFill>
                <a:effectLst>
                  <a:outerShdw blurRad="38100" dist="38100" dir="2700000" algn="tl">
                    <a:srgbClr val="000000">
                      <a:alpha val="43137"/>
                    </a:srgbClr>
                  </a:outerShdw>
                </a:effectLst>
                <a:latin typeface="Californian FB" panose="0207040306080B030204" pitchFamily="18" charset="0"/>
              </a:rPr>
              <a:t>rescued</a:t>
            </a:r>
            <a:r>
              <a:rPr lang="en-GB" sz="5400" b="1" dirty="0">
                <a:solidFill>
                  <a:schemeClr val="bg1"/>
                </a:solidFill>
                <a:effectLst>
                  <a:outerShdw blurRad="38100" dist="38100" dir="2700000" algn="tl">
                    <a:srgbClr val="000000">
                      <a:alpha val="43137"/>
                    </a:srgbClr>
                  </a:outerShdw>
                </a:effectLst>
                <a:latin typeface="Californian FB" panose="0207040306080B030204" pitchFamily="18" charset="0"/>
              </a:rPr>
              <a:t> the oppressed, but he also </a:t>
            </a:r>
            <a:r>
              <a:rPr lang="en-GB" sz="6600" b="1" i="1" dirty="0">
                <a:solidFill>
                  <a:schemeClr val="bg1"/>
                </a:solidFill>
                <a:effectLst>
                  <a:outerShdw blurRad="38100" dist="38100" dir="2700000" algn="tl">
                    <a:srgbClr val="000000">
                      <a:alpha val="43137"/>
                    </a:srgbClr>
                  </a:outerShdw>
                </a:effectLst>
                <a:latin typeface="Californian FB" panose="0207040306080B030204" pitchFamily="18" charset="0"/>
              </a:rPr>
              <a:t>disabled</a:t>
            </a:r>
            <a:r>
              <a:rPr lang="en-GB" sz="5400" b="1" dirty="0">
                <a:solidFill>
                  <a:schemeClr val="bg1"/>
                </a:solidFill>
                <a:effectLst>
                  <a:outerShdw blurRad="38100" dist="38100" dir="2700000" algn="tl">
                    <a:srgbClr val="000000">
                      <a:alpha val="43137"/>
                    </a:srgbClr>
                  </a:outerShdw>
                </a:effectLst>
                <a:latin typeface="Californian FB" panose="0207040306080B030204" pitchFamily="18" charset="0"/>
              </a:rPr>
              <a:t> the oppressor so he could not continue his crimes. </a:t>
            </a:r>
            <a:r>
              <a:rPr lang="en-GB" dirty="0">
                <a:solidFill>
                  <a:schemeClr val="bg1"/>
                </a:solidFill>
              </a:rPr>
              <a:t> </a:t>
            </a:r>
            <a:br>
              <a:rPr lang="en-GB" dirty="0">
                <a:solidFill>
                  <a:schemeClr val="bg1"/>
                </a:solidFill>
              </a:rPr>
            </a:br>
            <a: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5350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395784" y="319016"/>
            <a:ext cx="10186598" cy="6327444"/>
          </a:xfrm>
          <a:prstGeom prst="ellipse">
            <a:avLst/>
          </a:prstGeom>
          <a:solidFill>
            <a:schemeClr val="tx1">
              <a:alpha val="60000"/>
            </a:schemeClr>
          </a:solidFill>
        </p:spPr>
        <p:txBody>
          <a:bodyPr vert="horz" lIns="91440" tIns="45720" rIns="91440" bIns="45720" rtlCol="0" anchor="ctr">
            <a:noAutofit/>
          </a:bodyPr>
          <a:lstStyle/>
          <a:p>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t>Preventing continuing predation upon old and new victims must be one of the main purposes of the church’s intervention.  </a:t>
            </a:r>
            <a:r>
              <a:rPr lang="en-US" sz="70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2210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30" y="107576"/>
            <a:ext cx="10914742" cy="6615953"/>
          </a:xfrm>
          <a:prstGeom prst="ellipse">
            <a:avLst/>
          </a:prstGeom>
          <a:solidFill>
            <a:schemeClr val="tx1">
              <a:alpha val="60000"/>
            </a:schemeClr>
          </a:solidFill>
        </p:spPr>
        <p:txBody>
          <a:bodyPr vert="horz" lIns="91440" tIns="45720" rIns="91440" bIns="45720" rtlCol="0" anchor="ctr">
            <a:noAutofit/>
          </a:bodyPr>
          <a:lstStyle/>
          <a:p>
            <a:pPr algn="l"/>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5400" b="1" dirty="0">
                <a:solidFill>
                  <a:schemeClr val="bg1"/>
                </a:solidFill>
                <a:effectLst>
                  <a:outerShdw blurRad="38100" dist="38100" dir="2700000" algn="tl">
                    <a:srgbClr val="000000">
                      <a:alpha val="43137"/>
                    </a:srgbClr>
                  </a:outerShdw>
                </a:effectLst>
                <a:latin typeface="Californian FB" panose="0207040306080B030204" pitchFamily="18" charset="0"/>
              </a:rPr>
              <a:t>“One has to decide where lie the greatest injustices and where lie the greatest vulnerability. Other things being equal, one focuses one’s attention on those.” </a:t>
            </a:r>
            <a:r>
              <a:rPr lang="en-US" sz="54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54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3600" b="1" dirty="0">
                <a:solidFill>
                  <a:schemeClr val="bg1"/>
                </a:solidFill>
                <a:effectLst>
                  <a:outerShdw blurRad="38100" dist="38100" dir="2700000" algn="tl">
                    <a:srgbClr val="000000">
                      <a:alpha val="43137"/>
                    </a:srgbClr>
                  </a:outerShdw>
                </a:effectLst>
                <a:latin typeface="Californian FB" panose="0207040306080B030204" pitchFamily="18" charset="0"/>
              </a:rPr>
              <a:t>Nicholas </a:t>
            </a:r>
            <a:r>
              <a:rPr lang="en-US" sz="3600" b="1" dirty="0" err="1">
                <a:solidFill>
                  <a:schemeClr val="bg1"/>
                </a:solidFill>
                <a:effectLst>
                  <a:outerShdw blurRad="38100" dist="38100" dir="2700000" algn="tl">
                    <a:srgbClr val="000000">
                      <a:alpha val="43137"/>
                    </a:srgbClr>
                  </a:outerShdw>
                </a:effectLst>
                <a:latin typeface="Californian FB" panose="0207040306080B030204" pitchFamily="18" charset="0"/>
              </a:rPr>
              <a:t>Wolterstorff</a:t>
            </a:r>
            <a:r>
              <a:rPr lang="en-US" sz="3600" b="1" dirty="0">
                <a:solidFill>
                  <a:schemeClr val="bg1"/>
                </a:solidFill>
                <a:effectLst>
                  <a:outerShdw blurRad="38100" dist="38100" dir="2700000" algn="tl">
                    <a:srgbClr val="000000">
                      <a:alpha val="43137"/>
                    </a:srgbClr>
                  </a:outerShdw>
                </a:effectLst>
                <a:latin typeface="Californian FB" panose="0207040306080B030204" pitchFamily="18" charset="0"/>
              </a:rPr>
              <a:t>.</a:t>
            </a:r>
            <a:r>
              <a:rPr lang="en-US" sz="8000" b="1" dirty="0">
                <a:solidFill>
                  <a:srgbClr val="ED7D31">
                    <a:lumMod val="20000"/>
                    <a:lumOff val="80000"/>
                  </a:srgbClr>
                </a:solidFill>
                <a:effectLst>
                  <a:outerShdw blurRad="38100" dist="38100" dir="2700000" algn="tl">
                    <a:srgbClr val="000000">
                      <a:alpha val="43137"/>
                    </a:srgbClr>
                  </a:outerShdw>
                </a:effectLst>
                <a:latin typeface="Californian FB" panose="0207040306080B030204" pitchFamily="18" charset="0"/>
              </a:rPr>
              <a:t/>
            </a:r>
            <a:br>
              <a:rPr lang="en-US" sz="8000" b="1" dirty="0">
                <a:solidFill>
                  <a:srgbClr val="ED7D31">
                    <a:lumMod val="20000"/>
                    <a:lumOff val="80000"/>
                  </a:srgbClr>
                </a:solidFill>
                <a:effectLst>
                  <a:outerShdw blurRad="38100" dist="38100" dir="2700000" algn="tl">
                    <a:srgbClr val="000000">
                      <a:alpha val="43137"/>
                    </a:srgbClr>
                  </a:outerShdw>
                </a:effectLst>
                <a:latin typeface="Californian FB" panose="0207040306080B030204" pitchFamily="18" charset="0"/>
              </a:rPr>
            </a:br>
            <a:endParaRPr lang="en-US" sz="77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10472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652485" y="160963"/>
            <a:ext cx="9105665" cy="6535269"/>
          </a:xfrm>
          <a:prstGeom prst="ellipse">
            <a:avLst/>
          </a:prstGeom>
          <a:solidFill>
            <a:schemeClr val="tx1">
              <a:alpha val="60000"/>
            </a:schemeClr>
          </a:solidFill>
        </p:spPr>
        <p:txBody>
          <a:bodyPr vert="horz" lIns="91440" tIns="45720" rIns="91440" bIns="45720" rtlCol="0" anchor="ctr">
            <a:noAutofit/>
          </a:bodyPr>
          <a:lstStyle/>
          <a:p>
            <a:pPr algn="l"/>
            <a:r>
              <a:rPr lang="en-US" sz="12000" b="1" dirty="0">
                <a:solidFill>
                  <a:schemeClr val="bg1"/>
                </a:solidFill>
                <a:effectLst>
                  <a:outerShdw blurRad="38100" dist="38100" dir="2700000" algn="tl">
                    <a:srgbClr val="000000">
                      <a:alpha val="43137"/>
                    </a:srgbClr>
                  </a:outerShdw>
                </a:effectLst>
                <a:latin typeface="Californian FB" panose="0207040306080B030204" pitchFamily="18" charset="0"/>
              </a:rPr>
              <a:t>Initiating Action</a:t>
            </a:r>
          </a:p>
        </p:txBody>
      </p:sp>
    </p:spTree>
    <p:extLst>
      <p:ext uri="{BB962C8B-B14F-4D97-AF65-F5344CB8AC3E}">
        <p14:creationId xmlns:p14="http://schemas.microsoft.com/office/powerpoint/2010/main" val="7499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640079" y="201706"/>
            <a:ext cx="8654046"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Proactive Interventions</a:t>
            </a:r>
          </a:p>
        </p:txBody>
      </p:sp>
    </p:spTree>
    <p:extLst>
      <p:ext uri="{BB962C8B-B14F-4D97-AF65-F5344CB8AC3E}">
        <p14:creationId xmlns:p14="http://schemas.microsoft.com/office/powerpoint/2010/main" val="180926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259308" y="201706"/>
            <a:ext cx="8993874"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6600" b="1" dirty="0">
                <a:solidFill>
                  <a:schemeClr val="bg1"/>
                </a:solidFill>
                <a:effectLst>
                  <a:outerShdw blurRad="38100" dist="38100" dir="2700000" algn="tl">
                    <a:srgbClr val="000000">
                      <a:alpha val="43137"/>
                    </a:srgbClr>
                  </a:outerShdw>
                </a:effectLst>
                <a:latin typeface="Californian FB" panose="0207040306080B030204" pitchFamily="18" charset="0"/>
              </a:rPr>
              <a:t>P</a:t>
            </a:r>
            <a:r>
              <a:rPr lang="en-GB" sz="6600" dirty="0">
                <a:solidFill>
                  <a:schemeClr val="bg1"/>
                </a:solidFill>
                <a:latin typeface="Californian FB" panose="0207040306080B030204" pitchFamily="18" charset="0"/>
              </a:rPr>
              <a:t>rophetically address the culture’s view of the value and worth of children.</a:t>
            </a:r>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41045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368491" y="201706"/>
            <a:ext cx="8147712"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9600" b="1" dirty="0" smtClean="0">
                <a:solidFill>
                  <a:schemeClr val="bg1"/>
                </a:solidFill>
                <a:effectLst>
                  <a:outerShdw blurRad="38100" dist="38100" dir="2700000" algn="tl">
                    <a:srgbClr val="000000">
                      <a:alpha val="43137"/>
                    </a:srgbClr>
                  </a:outerShdw>
                </a:effectLst>
                <a:latin typeface="Californian FB" panose="0207040306080B030204" pitchFamily="18" charset="0"/>
              </a:rPr>
              <a:t>Tanzania</a:t>
            </a:r>
            <a: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t>~</a:t>
            </a:r>
            <a:b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t>Girls: 30% </a:t>
            </a:r>
            <a:b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rPr>
              <a:t>Boys: 14%</a:t>
            </a:r>
          </a:p>
        </p:txBody>
      </p:sp>
    </p:spTree>
    <p:extLst>
      <p:ext uri="{BB962C8B-B14F-4D97-AF65-F5344CB8AC3E}">
        <p14:creationId xmlns:p14="http://schemas.microsoft.com/office/powerpoint/2010/main" val="29610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818865" y="382138"/>
            <a:ext cx="8304587" cy="6192270"/>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sz="5400" b="1" dirty="0">
                <a:solidFill>
                  <a:schemeClr val="bg1"/>
                </a:solidFill>
                <a:latin typeface="Californian FB" panose="0207040306080B030204" pitchFamily="18" charset="0"/>
              </a:rPr>
              <a:t/>
            </a:r>
            <a:br>
              <a:rPr lang="en-US" sz="5400" b="1" dirty="0">
                <a:solidFill>
                  <a:schemeClr val="bg1"/>
                </a:solidFill>
                <a:latin typeface="Californian FB" panose="0207040306080B030204" pitchFamily="18" charset="0"/>
              </a:rPr>
            </a:br>
            <a:r>
              <a:rPr lang="en-GB" sz="6600" b="1" dirty="0">
                <a:solidFill>
                  <a:schemeClr val="bg1"/>
                </a:solidFill>
                <a:latin typeface="Californian FB" panose="0207040306080B030204" pitchFamily="18" charset="0"/>
              </a:rPr>
              <a:t>Rescue children who are being sexually abused.</a:t>
            </a:r>
            <a:r>
              <a:rPr lang="en-GB" sz="6600" dirty="0">
                <a:solidFill>
                  <a:schemeClr val="bg1"/>
                </a:solidFill>
              </a:rPr>
              <a:t/>
            </a:r>
            <a:br>
              <a:rPr lang="en-GB" sz="6600" dirty="0">
                <a:solidFill>
                  <a:schemeClr val="bg1"/>
                </a:solidFill>
              </a:rPr>
            </a:br>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59619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259308" y="341194"/>
            <a:ext cx="11216926" cy="6315100"/>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US" b="1" dirty="0">
                <a:solidFill>
                  <a:schemeClr val="bg1"/>
                </a:solidFill>
                <a:latin typeface="Californian FB" panose="0207040306080B030204" pitchFamily="18" charset="0"/>
              </a:rPr>
              <a:t/>
            </a:r>
            <a:br>
              <a:rPr lang="en-US" b="1" dirty="0">
                <a:solidFill>
                  <a:schemeClr val="bg1"/>
                </a:solidFill>
                <a:latin typeface="Californian FB" panose="0207040306080B030204" pitchFamily="18" charset="0"/>
              </a:rPr>
            </a:br>
            <a:r>
              <a:rPr lang="en-GB" dirty="0">
                <a:solidFill>
                  <a:schemeClr val="bg1"/>
                </a:solidFill>
                <a:latin typeface="Californian FB" panose="0207040306080B030204" pitchFamily="18" charset="0"/>
              </a:rPr>
              <a:t>“This is what the Lord says: ‘Do what is just and right. Rescue from the hand of the oppressor the one who has been robbed.’” </a:t>
            </a:r>
            <a:br>
              <a:rPr lang="en-GB" dirty="0">
                <a:solidFill>
                  <a:schemeClr val="bg1"/>
                </a:solidFill>
                <a:latin typeface="Californian FB" panose="0207040306080B030204" pitchFamily="18" charset="0"/>
              </a:rPr>
            </a:br>
            <a:r>
              <a:rPr lang="en-GB" sz="4400" dirty="0">
                <a:solidFill>
                  <a:schemeClr val="bg1"/>
                </a:solidFill>
                <a:latin typeface="Californian FB" panose="0207040306080B030204" pitchFamily="18" charset="0"/>
              </a:rPr>
              <a:t>(Jer. 22:3a). </a:t>
            </a:r>
            <a:r>
              <a:rPr lang="en-GB" dirty="0">
                <a:solidFill>
                  <a:schemeClr val="bg1"/>
                </a:solidFill>
              </a:rPr>
              <a:t/>
            </a:r>
            <a:br>
              <a:rPr lang="en-GB" dirty="0">
                <a:solidFill>
                  <a:schemeClr val="bg1"/>
                </a:solidFill>
              </a:rPr>
            </a:br>
            <a:endParaRPr lang="en-US" sz="62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2336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454517" y="201706"/>
            <a:ext cx="8607290"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Speak up for the victims of abuse. </a:t>
            </a:r>
            <a:r>
              <a:rPr lang="en-GB" sz="8000" b="1" dirty="0" smtClean="0">
                <a:solidFill>
                  <a:schemeClr val="bg1"/>
                </a:solidFill>
                <a:effectLst>
                  <a:outerShdw blurRad="38100" dist="38100" dir="2700000" algn="tl">
                    <a:srgbClr val="000000">
                      <a:alpha val="43137"/>
                    </a:srgbClr>
                  </a:outerShdw>
                </a:effectLst>
                <a:latin typeface="Californian FB" panose="0207040306080B030204" pitchFamily="18" charset="0"/>
              </a:rPr>
              <a:t/>
            </a:r>
            <a:br>
              <a:rPr lang="en-GB" sz="8000" b="1" dirty="0" smtClean="0">
                <a:solidFill>
                  <a:schemeClr val="bg1"/>
                </a:solidFill>
                <a:effectLst>
                  <a:outerShdw blurRad="38100" dist="38100" dir="2700000" algn="tl">
                    <a:srgbClr val="000000">
                      <a:alpha val="43137"/>
                    </a:srgbClr>
                  </a:outerShdw>
                </a:effectLst>
                <a:latin typeface="Californian FB" panose="0207040306080B030204" pitchFamily="18" charset="0"/>
              </a:rPr>
            </a:br>
            <a:r>
              <a:rPr lang="en-GB" sz="5400" b="1" dirty="0" smtClean="0">
                <a:solidFill>
                  <a:schemeClr val="bg1"/>
                </a:solidFill>
                <a:effectLst>
                  <a:outerShdw blurRad="38100" dist="38100" dir="2700000" algn="tl">
                    <a:srgbClr val="000000">
                      <a:alpha val="43137"/>
                    </a:srgbClr>
                  </a:outerShdw>
                </a:effectLst>
                <a:latin typeface="Californian FB" panose="0207040306080B030204" pitchFamily="18" charset="0"/>
              </a:rPr>
              <a:t>Proverbs </a:t>
            </a:r>
            <a:r>
              <a:rPr lang="en-GB" sz="5400" b="1" dirty="0">
                <a:solidFill>
                  <a:schemeClr val="bg1"/>
                </a:solidFill>
                <a:effectLst>
                  <a:outerShdw blurRad="38100" dist="38100" dir="2700000" algn="tl">
                    <a:srgbClr val="000000">
                      <a:alpha val="43137"/>
                    </a:srgbClr>
                  </a:outerShdw>
                </a:effectLst>
                <a:latin typeface="Californian FB" panose="0207040306080B030204" pitchFamily="18" charset="0"/>
              </a:rPr>
              <a:t>31:8-9</a:t>
            </a:r>
            <a:endParaRPr lang="en-US" sz="54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1740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371862" y="147115"/>
            <a:ext cx="11114646" cy="6444754"/>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l"/>
            <a:r>
              <a:rPr lang="en-US" sz="5900" dirty="0">
                <a:solidFill>
                  <a:schemeClr val="bg1"/>
                </a:solidFill>
                <a:effectLst>
                  <a:outerShdw blurRad="38100" dist="38100" dir="2700000" algn="tl">
                    <a:srgbClr val="000000">
                      <a:alpha val="43137"/>
                    </a:srgbClr>
                  </a:outerShdw>
                </a:effectLst>
                <a:latin typeface="Californian FB" panose="0207040306080B030204" pitchFamily="18" charset="0"/>
              </a:rPr>
              <a:t>“</a:t>
            </a:r>
            <a:r>
              <a:rPr lang="en-US" sz="5900" baseline="30000" dirty="0">
                <a:solidFill>
                  <a:schemeClr val="bg1"/>
                </a:solidFill>
                <a:effectLst>
                  <a:outerShdw blurRad="38100" dist="38100" dir="2700000" algn="tl">
                    <a:srgbClr val="000000">
                      <a:alpha val="43137"/>
                    </a:srgbClr>
                  </a:outerShdw>
                </a:effectLst>
                <a:latin typeface="Californian FB" panose="0207040306080B030204" pitchFamily="18" charset="0"/>
              </a:rPr>
              <a:t>8</a:t>
            </a:r>
            <a:r>
              <a:rPr lang="en-US" sz="5900" dirty="0">
                <a:solidFill>
                  <a:schemeClr val="bg1"/>
                </a:solidFill>
                <a:effectLst>
                  <a:outerShdw blurRad="38100" dist="38100" dir="2700000" algn="tl">
                    <a:srgbClr val="000000">
                      <a:alpha val="43137"/>
                    </a:srgbClr>
                  </a:outerShdw>
                </a:effectLst>
                <a:latin typeface="Californian FB" panose="0207040306080B030204" pitchFamily="18" charset="0"/>
              </a:rPr>
              <a:t>Speak up for those who cannot speak for themselves, for the rights of all who are destitute</a:t>
            </a:r>
            <a:r>
              <a:rPr lang="en-US" sz="5900" dirty="0" smtClean="0">
                <a:solidFill>
                  <a:schemeClr val="bg1"/>
                </a:solidFill>
                <a:effectLst>
                  <a:outerShdw blurRad="38100" dist="38100" dir="2700000" algn="tl">
                    <a:srgbClr val="000000">
                      <a:alpha val="43137"/>
                    </a:srgbClr>
                  </a:outerShdw>
                </a:effectLst>
                <a:latin typeface="Californian FB" panose="0207040306080B030204" pitchFamily="18" charset="0"/>
              </a:rPr>
              <a:t>. </a:t>
            </a:r>
            <a:r>
              <a:rPr lang="en-US" sz="5900" b="1" baseline="30000" dirty="0" smtClean="0">
                <a:solidFill>
                  <a:schemeClr val="bg1"/>
                </a:solidFill>
                <a:effectLst>
                  <a:outerShdw blurRad="38100" dist="38100" dir="2700000" algn="tl">
                    <a:srgbClr val="000000">
                      <a:alpha val="43137"/>
                    </a:srgbClr>
                  </a:outerShdw>
                </a:effectLst>
                <a:latin typeface="Californian FB" panose="0207040306080B030204" pitchFamily="18" charset="0"/>
              </a:rPr>
              <a:t>9 </a:t>
            </a:r>
            <a:r>
              <a:rPr lang="en-US" sz="5900" dirty="0">
                <a:solidFill>
                  <a:schemeClr val="bg1"/>
                </a:solidFill>
                <a:effectLst>
                  <a:outerShdw blurRad="38100" dist="38100" dir="2700000" algn="tl">
                    <a:srgbClr val="000000">
                      <a:alpha val="43137"/>
                    </a:srgbClr>
                  </a:outerShdw>
                </a:effectLst>
                <a:latin typeface="Californian FB" panose="0207040306080B030204" pitchFamily="18" charset="0"/>
              </a:rPr>
              <a:t>Speak up and judge fairly; defend the rights of the poor and needy.”</a:t>
            </a:r>
            <a:endParaRPr lang="en-US" sz="59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8106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259309" y="201706"/>
            <a:ext cx="9007522"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6800" b="1" dirty="0">
                <a:solidFill>
                  <a:schemeClr val="bg1"/>
                </a:solidFill>
                <a:effectLst>
                  <a:outerShdw blurRad="38100" dist="38100" dir="2700000" algn="tl">
                    <a:srgbClr val="000000">
                      <a:alpha val="43137"/>
                    </a:srgbClr>
                  </a:outerShdw>
                </a:effectLst>
                <a:latin typeface="Californian FB" panose="0207040306080B030204" pitchFamily="18" charset="0"/>
              </a:rPr>
              <a:t>Defend those who suffer from abuse or are at risk of being abused.</a:t>
            </a:r>
            <a:endParaRPr lang="en-US" sz="68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4323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259309" y="201706"/>
            <a:ext cx="9007522"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9600" b="1" dirty="0">
                <a:solidFill>
                  <a:schemeClr val="bg1"/>
                </a:solidFill>
                <a:effectLst>
                  <a:outerShdw blurRad="38100" dist="38100" dir="2700000" algn="tl">
                    <a:srgbClr val="000000">
                      <a:alpha val="43137"/>
                    </a:srgbClr>
                  </a:outerShdw>
                </a:effectLst>
                <a:latin typeface="Californian FB" panose="0207040306080B030204" pitchFamily="18" charset="0"/>
              </a:rPr>
              <a:t>How do we defend? </a:t>
            </a:r>
            <a:endParaRPr lang="en-US" sz="9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94613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764275" y="191070"/>
            <a:ext cx="7656394" cy="6373504"/>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4500" b="1" dirty="0">
                <a:solidFill>
                  <a:srgbClr val="FFFF00"/>
                </a:solidFill>
                <a:effectLst>
                  <a:outerShdw blurRad="38100" dist="38100" dir="2700000" algn="tl">
                    <a:srgbClr val="000000">
                      <a:alpha val="43137"/>
                    </a:srgbClr>
                  </a:outerShdw>
                </a:effectLst>
                <a:latin typeface="Californian FB" panose="0207040306080B030204" pitchFamily="18" charset="0"/>
              </a:rPr>
              <a:t>    </a:t>
            </a:r>
            <a:r>
              <a:rPr lang="en-GB"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66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66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Shelter victims from public ridicule and shame.</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4500" b="1" dirty="0">
                <a:solidFill>
                  <a:srgbClr val="FFFF00"/>
                </a:solidFill>
                <a:effectLst>
                  <a:outerShdw blurRad="38100" dist="38100" dir="2700000" algn="tl">
                    <a:srgbClr val="000000">
                      <a:alpha val="43137"/>
                    </a:srgbClr>
                  </a:outerShdw>
                </a:effectLst>
                <a:latin typeface="Californian FB" panose="0207040306080B030204" pitchFamily="18" charset="0"/>
              </a:rPr>
              <a:t>       </a:t>
            </a:r>
            <a:r>
              <a:rPr lang="en-GB"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68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50569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29" y="177419"/>
            <a:ext cx="8803479" cy="6537279"/>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6600" b="1" dirty="0">
                <a:solidFill>
                  <a:schemeClr val="bg1"/>
                </a:solidFill>
                <a:effectLst>
                  <a:outerShdw blurRad="38100" dist="38100" dir="2700000" algn="tl">
                    <a:srgbClr val="000000">
                      <a:alpha val="43137"/>
                    </a:srgbClr>
                  </a:outerShdw>
                </a:effectLst>
                <a:latin typeface="Californian FB" panose="0207040306080B030204" pitchFamily="18" charset="0"/>
              </a:rPr>
              <a:t>Keep identities of the abused and details of the abuse as private as possible.</a:t>
            </a:r>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7040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30" y="154112"/>
            <a:ext cx="8505528" cy="6515835"/>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Administer justice for both the victim and perpetrator. </a:t>
            </a:r>
            <a:endPar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5394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643062" y="-300038"/>
            <a:ext cx="15944849" cy="7458076"/>
          </a:xfrm>
          <a:prstGeom prst="ellipse">
            <a:avLst/>
          </a:prstGeom>
          <a:solidFill>
            <a:schemeClr val="tx1">
              <a:alpha val="60000"/>
            </a:schemeClr>
          </a:solidFill>
        </p:spPr>
        <p:txBody>
          <a:bodyPr vert="horz" lIns="91440" tIns="45720" rIns="91440" bIns="45720" rtlCol="0" anchor="ctr">
            <a:noAutofit/>
          </a:bodyPr>
          <a:lstStyle/>
          <a:p>
            <a:pPr algn="l"/>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5200" b="1" dirty="0">
                <a:solidFill>
                  <a:schemeClr val="bg1"/>
                </a:solidFill>
                <a:effectLst>
                  <a:outerShdw blurRad="38100" dist="38100" dir="2700000" algn="tl">
                    <a:srgbClr val="000000">
                      <a:alpha val="43137"/>
                    </a:srgbClr>
                  </a:outerShdw>
                </a:effectLst>
                <a:latin typeface="Californian FB" panose="0207040306080B030204" pitchFamily="18" charset="0"/>
              </a:rPr>
              <a:t>Walter Brueggemann sees justice “as a positive and aggressive action … it is active intervention to transform society. And that transformation, on the one hand, means to act favourably toward the weak and, on the other hand, effectively against the abusive wrong.”</a:t>
            </a:r>
            <a:r>
              <a:rPr lang="en-GB" sz="5400" dirty="0">
                <a:solidFill>
                  <a:schemeClr val="bg1"/>
                </a:solidFill>
              </a:rPr>
              <a:t/>
            </a:r>
            <a:br>
              <a:rPr lang="en-GB" sz="5400" dirty="0">
                <a:solidFill>
                  <a:schemeClr val="bg1"/>
                </a:solidFill>
              </a:rPr>
            </a:br>
            <a:r>
              <a:rPr lang="en-GB" dirty="0"/>
              <a:t> </a:t>
            </a:r>
            <a:br>
              <a:rPr lang="en-GB" dirty="0"/>
            </a:br>
            <a: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7966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C4929B-E65C-478B-8EBE-5129A5FC66B0}"/>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brightnessContrast bright="40000" contrast="-20000"/>
                    </a14:imgEffect>
                  </a14:imgLayer>
                </a14:imgProps>
              </a:ext>
              <a:ext uri="{28A0092B-C50C-407E-A947-70E740481C1C}">
                <a14:useLocalDpi xmlns:a14="http://schemas.microsoft.com/office/drawing/2010/main" val="0"/>
              </a:ext>
            </a:extLst>
          </a:blip>
          <a:srcRect t="9091" r="36225" b="-2"/>
          <a:stretch/>
        </p:blipFill>
        <p:spPr>
          <a:xfrm flipH="1">
            <a:off x="5196167" y="1"/>
            <a:ext cx="7373112" cy="6857999"/>
          </a:xfrm>
          <a:prstGeom prst="rect">
            <a:avLst/>
          </a:prstGeom>
        </p:spPr>
      </p:pic>
      <p:sp>
        <p:nvSpPr>
          <p:cNvPr id="10" name="Freeform 8">
            <a:extLst>
              <a:ext uri="{FF2B5EF4-FFF2-40B4-BE49-F238E27FC236}">
                <a16:creationId xmlns:a16="http://schemas.microsoft.com/office/drawing/2014/main" id="{B83ED68E-10BE-4ADD-86BC-9E944EA5A2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1ADCEC2C-1761-4D19-9709-41992C2908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1055" y="610160"/>
            <a:ext cx="5090520" cy="2651200"/>
          </a:xfrm>
        </p:spPr>
        <p:txBody>
          <a:bodyPr vert="horz" lIns="91440" tIns="45720" rIns="91440" bIns="45720" rtlCol="0" anchor="t">
            <a:noAutofit/>
          </a:bodyPr>
          <a:lstStyle/>
          <a:p>
            <a:pPr algn="l"/>
            <a:r>
              <a:rPr lang="en-US" sz="9600" b="1" dirty="0">
                <a:effectLst>
                  <a:outerShdw blurRad="38100" dist="38100" dir="2700000" algn="tl">
                    <a:srgbClr val="000000">
                      <a:alpha val="43137"/>
                    </a:srgbClr>
                  </a:outerShdw>
                </a:effectLst>
                <a:latin typeface="Californian FB" panose="0207040306080B030204" pitchFamily="18" charset="0"/>
              </a:rPr>
              <a:t>Presence of CSA in the church. </a:t>
            </a:r>
            <a:br>
              <a:rPr lang="en-US" sz="9600" b="1" dirty="0">
                <a:effectLst>
                  <a:outerShdw blurRad="38100" dist="38100" dir="2700000" algn="tl">
                    <a:srgbClr val="000000">
                      <a:alpha val="43137"/>
                    </a:srgbClr>
                  </a:outerShdw>
                </a:effectLst>
                <a:latin typeface="Californian FB" panose="0207040306080B030204" pitchFamily="18" charset="0"/>
              </a:rPr>
            </a:br>
            <a:endParaRPr lang="en-US" sz="9600" b="1" dirty="0">
              <a:effectLst>
                <a:outerShdw blurRad="38100" dist="38100" dir="2700000" algn="tl">
                  <a:srgbClr val="000000">
                    <a:alpha val="43137"/>
                  </a:srgbClr>
                </a:outerShdw>
              </a:effectLst>
              <a:latin typeface="Californian FB" panose="0207040306080B030204" pitchFamily="18" charset="0"/>
            </a:endParaRPr>
          </a:p>
        </p:txBody>
      </p:sp>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dirty="0">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512506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873456" y="191069"/>
            <a:ext cx="7746561" cy="6359401"/>
          </a:xfrm>
          <a:prstGeom prst="ellipse">
            <a:avLst/>
          </a:prstGeom>
          <a:solidFill>
            <a:schemeClr val="tx1">
              <a:alpha val="60000"/>
            </a:schemeClr>
          </a:solidFill>
        </p:spPr>
        <p:txBody>
          <a:bodyPr vert="horz" lIns="91440" tIns="45720" rIns="91440" bIns="45720" rtlCol="0" anchor="ctr">
            <a:noAutofit/>
          </a:bodyPr>
          <a:lstStyle/>
          <a:p>
            <a:r>
              <a:rPr lang="en-GB" sz="62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62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6200" b="1" dirty="0">
                <a:solidFill>
                  <a:schemeClr val="bg1"/>
                </a:solidFill>
                <a:effectLst>
                  <a:outerShdw blurRad="38100" dist="38100" dir="2700000" algn="tl">
                    <a:srgbClr val="000000">
                      <a:alpha val="43137"/>
                    </a:srgbClr>
                  </a:outerShdw>
                </a:effectLst>
                <a:latin typeface="Californian FB" panose="0207040306080B030204" pitchFamily="18" charset="0"/>
              </a:rPr>
              <a:t>It is only by bringing the perpetrator to justice that  justice can be gained for the victim. </a:t>
            </a:r>
            <a:r>
              <a:rPr lang="en-US" sz="70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chemeClr val="bg1"/>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35116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657545" y="95535"/>
            <a:ext cx="11034445" cy="6578221"/>
          </a:xfrm>
          <a:prstGeom prst="ellipse">
            <a:avLst/>
          </a:prstGeom>
          <a:solidFill>
            <a:schemeClr val="tx1">
              <a:alpha val="60000"/>
            </a:schemeClr>
          </a:solidFill>
        </p:spPr>
        <p:txBody>
          <a:bodyPr vert="horz" lIns="91440" tIns="45720" rIns="91440" bIns="45720" rtlCol="0" anchor="ctr">
            <a:noAutofit/>
          </a:bodyPr>
          <a:lstStyle/>
          <a:p>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6100" b="1" dirty="0">
                <a:solidFill>
                  <a:schemeClr val="bg1"/>
                </a:solidFill>
                <a:effectLst>
                  <a:outerShdw blurRad="38100" dist="38100" dir="2700000" algn="tl">
                    <a:srgbClr val="000000">
                      <a:alpha val="43137"/>
                    </a:srgbClr>
                  </a:outerShdw>
                </a:effectLst>
                <a:latin typeface="Californian FB" panose="0207040306080B030204" pitchFamily="18" charset="0"/>
              </a:rPr>
              <a:t>If the church </a:t>
            </a:r>
            <a:r>
              <a:rPr lang="en-GB" sz="6100" b="1" dirty="0" smtClean="0">
                <a:solidFill>
                  <a:schemeClr val="bg1"/>
                </a:solidFill>
                <a:effectLst>
                  <a:outerShdw blurRad="38100" dist="38100" dir="2700000" algn="tl">
                    <a:srgbClr val="000000">
                      <a:alpha val="43137"/>
                    </a:srgbClr>
                  </a:outerShdw>
                </a:effectLst>
                <a:latin typeface="Californian FB" panose="0207040306080B030204" pitchFamily="18" charset="0"/>
              </a:rPr>
              <a:t>does </a:t>
            </a:r>
            <a:r>
              <a:rPr lang="en-GB" sz="6100" b="1" dirty="0">
                <a:solidFill>
                  <a:schemeClr val="bg1"/>
                </a:solidFill>
                <a:effectLst>
                  <a:outerShdw blurRad="38100" dist="38100" dir="2700000" algn="tl">
                    <a:srgbClr val="000000">
                      <a:alpha val="43137"/>
                    </a:srgbClr>
                  </a:outerShdw>
                </a:effectLst>
                <a:latin typeface="Californian FB" panose="0207040306080B030204" pitchFamily="18" charset="0"/>
              </a:rPr>
              <a:t>not report perpetrators to the authorities, they are covering up a crime and thus become </a:t>
            </a:r>
            <a:r>
              <a:rPr lang="en-GB" sz="6100" b="1" dirty="0" smtClean="0">
                <a:solidFill>
                  <a:schemeClr val="bg1"/>
                </a:solidFill>
                <a:effectLst>
                  <a:outerShdw blurRad="38100" dist="38100" dir="2700000" algn="tl">
                    <a:srgbClr val="000000">
                      <a:alpha val="43137"/>
                    </a:srgbClr>
                  </a:outerShdw>
                </a:effectLst>
                <a:latin typeface="Californian FB" panose="0207040306080B030204" pitchFamily="18" charset="0"/>
              </a:rPr>
              <a:t>part of the crime themselves. </a:t>
            </a:r>
            <a:r>
              <a:rPr lang="en-GB" dirty="0">
                <a:solidFill>
                  <a:schemeClr val="bg1"/>
                </a:solidFill>
              </a:rPr>
              <a:t> </a:t>
            </a:r>
            <a:br>
              <a:rPr lang="en-GB" dirty="0">
                <a:solidFill>
                  <a:schemeClr val="bg1"/>
                </a:solidFill>
              </a:rPr>
            </a:br>
            <a: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0696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327545" y="95535"/>
            <a:ext cx="11107591" cy="6578221"/>
          </a:xfrm>
          <a:prstGeom prst="ellipse">
            <a:avLst/>
          </a:prstGeom>
          <a:solidFill>
            <a:schemeClr val="tx1">
              <a:alpha val="60000"/>
            </a:schemeClr>
          </a:solidFill>
        </p:spPr>
        <p:txBody>
          <a:bodyPr vert="horz" lIns="91440" tIns="45720" rIns="91440" bIns="45720" rtlCol="0" anchor="ctr">
            <a:noAutofit/>
          </a:bodyPr>
          <a:lstStyle/>
          <a:p>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GB" sz="5400" b="1" dirty="0">
                <a:solidFill>
                  <a:srgbClr val="FFFF00"/>
                </a:solidFill>
                <a:effectLst>
                  <a:outerShdw blurRad="38100" dist="38100" dir="2700000" algn="tl">
                    <a:srgbClr val="000000">
                      <a:alpha val="43137"/>
                    </a:srgbClr>
                  </a:outerShdw>
                </a:effectLst>
                <a:latin typeface="Californian FB" panose="0207040306080B030204" pitchFamily="18" charset="0"/>
              </a:rPr>
            </a:br>
            <a:r>
              <a:rPr lang="en-GB" sz="6400" b="1" dirty="0">
                <a:solidFill>
                  <a:schemeClr val="bg1"/>
                </a:solidFill>
                <a:effectLst>
                  <a:outerShdw blurRad="38100" dist="38100" dir="2700000" algn="tl">
                    <a:srgbClr val="000000">
                      <a:alpha val="43137"/>
                    </a:srgbClr>
                  </a:outerShdw>
                </a:effectLst>
                <a:latin typeface="Californian FB" panose="0207040306080B030204" pitchFamily="18" charset="0"/>
              </a:rPr>
              <a:t>Unfortunately, the church does not always do well when providing justice against the perpetrator of child sexual abuse. </a:t>
            </a:r>
            <a:r>
              <a:rPr lang="en-US" sz="70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7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t/>
            </a:r>
            <a:br>
              <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rPr>
            </a:br>
            <a:endParaRPr lang="en-US" sz="4400" b="1" dirty="0">
              <a:solidFill>
                <a:srgbClr val="FFFF00"/>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3642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429642" y="304447"/>
            <a:ext cx="7424382" cy="6454588"/>
          </a:xfrm>
          <a:prstGeom prst="ellipse">
            <a:avLst/>
          </a:prstGeom>
          <a:solidFill>
            <a:srgbClr val="231815"/>
          </a:solidFill>
          <a:ln w="174625" cmpd="thinThick">
            <a:solidFill>
              <a:srgbClr val="231815"/>
            </a:solidFill>
          </a:ln>
        </p:spPr>
        <p:txBody>
          <a:bodyPr vert="horz" lIns="91440" tIns="45720" rIns="91440" bIns="45720" rtlCol="0" anchor="t">
            <a:noAutofit/>
          </a:bodyPr>
          <a:lstStyle/>
          <a:p>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Actions taken against the perpetrator</a:t>
            </a:r>
            <a:endPar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4265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873457" y="201706"/>
            <a:ext cx="7970293" cy="6454588"/>
          </a:xfrm>
          <a:prstGeom prst="ellipse">
            <a:avLst/>
          </a:prstGeom>
          <a:solidFill>
            <a:srgbClr val="231815"/>
          </a:solidFill>
          <a:ln w="174625" cmpd="thinThick">
            <a:solidFill>
              <a:srgbClr val="231815"/>
            </a:solidFill>
          </a:ln>
        </p:spPr>
        <p:txBody>
          <a:bodyPr vert="horz" lIns="91440" tIns="45720" rIns="91440" bIns="45720" rtlCol="0" anchor="t">
            <a:noAutofit/>
          </a:bodyPr>
          <a:lstStyle/>
          <a:p>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Turned over to civil authorities</a:t>
            </a:r>
            <a:r>
              <a:rPr lang="en-GB" sz="5500" b="1" dirty="0">
                <a:solidFill>
                  <a:schemeClr val="bg1"/>
                </a:solidFill>
                <a:effectLst>
                  <a:outerShdw blurRad="38100" dist="38100" dir="2700000" algn="tl">
                    <a:srgbClr val="000000">
                      <a:alpha val="43137"/>
                    </a:srgbClr>
                  </a:outerShdw>
                </a:effectLst>
                <a:latin typeface="Californian FB" panose="0207040306080B030204" pitchFamily="18" charset="0"/>
              </a:rPr>
              <a:t>     </a:t>
            </a: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66.3%</a:t>
            </a:r>
            <a:endPar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27202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36478" y="-250358"/>
            <a:ext cx="11873552" cy="6949107"/>
          </a:xfrm>
          <a:prstGeom prst="ellipse">
            <a:avLst/>
          </a:prstGeom>
          <a:solidFill>
            <a:srgbClr val="231815"/>
          </a:solidFill>
          <a:ln w="174625" cmpd="thinThick">
            <a:solidFill>
              <a:srgbClr val="231815"/>
            </a:solidFill>
          </a:ln>
        </p:spPr>
        <p:txBody>
          <a:bodyPr vert="horz" lIns="91440" tIns="45720" rIns="91440" bIns="45720" rtlCol="0" anchor="t">
            <a:noAutofit/>
          </a:bodyPr>
          <a:lstStyle/>
          <a:p>
            <a:r>
              <a:rPr lang="en-GB" sz="4400" b="1" dirty="0">
                <a:solidFill>
                  <a:schemeClr val="bg1"/>
                </a:solidFill>
              </a:rPr>
              <a:t>“The legal system does not handle cases of CSA with sufficient care. For example, paying a small fee to the family of the victim settles the problem in the short term but the perpetrator is free to continue abusing other children. In addition, in cases that do make it to court, the child is treated like an adult.” </a:t>
            </a:r>
            <a:r>
              <a:rPr lang="en-GB" sz="4200" b="1" dirty="0" smtClean="0">
                <a:solidFill>
                  <a:schemeClr val="bg1"/>
                </a:solidFill>
              </a:rPr>
              <a:t/>
            </a:r>
            <a:br>
              <a:rPr lang="en-GB" sz="4200" b="1" dirty="0" smtClean="0">
                <a:solidFill>
                  <a:schemeClr val="bg1"/>
                </a:solidFill>
              </a:rPr>
            </a:br>
            <a:r>
              <a:rPr lang="en-US" sz="2800" b="1" dirty="0" err="1" smtClean="0">
                <a:solidFill>
                  <a:schemeClr val="bg1"/>
                </a:solidFill>
              </a:rPr>
              <a:t>McCrann</a:t>
            </a:r>
            <a:r>
              <a:rPr lang="en-US" sz="2800" b="1" dirty="0">
                <a:solidFill>
                  <a:schemeClr val="bg1"/>
                </a:solidFill>
              </a:rPr>
              <a:t>, 233.</a:t>
            </a:r>
            <a:endParaRPr lang="en-GB" sz="2800" b="1" dirty="0">
              <a:solidFill>
                <a:schemeClr val="bg1"/>
              </a:solidFill>
            </a:endParaRPr>
          </a:p>
        </p:txBody>
      </p:sp>
    </p:spTree>
    <p:extLst>
      <p:ext uri="{BB962C8B-B14F-4D97-AF65-F5344CB8AC3E}">
        <p14:creationId xmlns:p14="http://schemas.microsoft.com/office/powerpoint/2010/main" val="19293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419368" y="201706"/>
            <a:ext cx="7424382" cy="6454588"/>
          </a:xfrm>
          <a:prstGeom prst="ellipse">
            <a:avLst/>
          </a:prstGeom>
          <a:solidFill>
            <a:srgbClr val="231815"/>
          </a:solidFill>
          <a:ln w="174625" cmpd="thinThick">
            <a:solidFill>
              <a:srgbClr val="231815"/>
            </a:solidFill>
          </a:ln>
        </p:spPr>
        <p:txBody>
          <a:bodyPr vert="horz" lIns="91440" tIns="45720" rIns="91440" bIns="45720" rtlCol="0" anchor="t">
            <a:noAutofit/>
          </a:bodyPr>
          <a:lstStyle/>
          <a:p>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Church</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Discipline:</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     </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53.4%</a:t>
            </a:r>
            <a:endPar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288850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105469" y="201706"/>
            <a:ext cx="7915701"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Transferred:</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     </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11.7%</a:t>
            </a:r>
            <a:endPar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32981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105469" y="201706"/>
            <a:ext cx="7915701"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Nothing!</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     </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17%</a:t>
            </a:r>
            <a:endPar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5097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078173" y="188063"/>
            <a:ext cx="8682275"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Note: Interventions </a:t>
            </a:r>
            <a:b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sz="8000" b="1" dirty="0">
                <a:solidFill>
                  <a:schemeClr val="bg1"/>
                </a:solidFill>
                <a:effectLst>
                  <a:outerShdw blurRad="38100" dist="38100" dir="2700000" algn="tl">
                    <a:srgbClr val="000000">
                      <a:alpha val="43137"/>
                    </a:srgbClr>
                  </a:outerShdw>
                </a:effectLst>
                <a:latin typeface="Californian FB" panose="0207040306080B030204" pitchFamily="18" charset="0"/>
              </a:rPr>
              <a:t>will be costly.</a:t>
            </a:r>
            <a:endPar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9555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232011" y="123289"/>
            <a:ext cx="11593543" cy="6616557"/>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l"/>
            <a:r>
              <a:rPr lang="en-US" sz="5400" b="1" dirty="0">
                <a:solidFill>
                  <a:schemeClr val="bg1"/>
                </a:solidFill>
                <a:effectLst>
                  <a:outerShdw blurRad="38100" dist="38100" dir="2700000" algn="tl">
                    <a:srgbClr val="000000">
                      <a:alpha val="43137"/>
                    </a:srgbClr>
                  </a:outerShdw>
                </a:effectLst>
              </a:rPr>
              <a:t>In the American context, “Studies and statistics today…indicate an incidence of abuse within the church equal to that in the general population.” </a:t>
            </a:r>
            <a:r>
              <a:rPr lang="en-GB" sz="5400" b="1" dirty="0"/>
              <a:t/>
            </a:r>
            <a:br>
              <a:rPr lang="en-GB" sz="5400" b="1" dirty="0"/>
            </a:br>
            <a:r>
              <a:rPr lang="en-GB" sz="2800" dirty="0">
                <a:solidFill>
                  <a:schemeClr val="bg1"/>
                </a:solidFill>
              </a:rPr>
              <a:t>Beth Swagman, </a:t>
            </a:r>
            <a:r>
              <a:rPr lang="en-GB" sz="2800" i="1" dirty="0">
                <a:solidFill>
                  <a:schemeClr val="bg1"/>
                </a:solidFill>
              </a:rPr>
              <a:t>Preventing Child Abuse, </a:t>
            </a:r>
            <a:r>
              <a:rPr lang="en-GB" sz="2800" dirty="0">
                <a:solidFill>
                  <a:schemeClr val="bg1"/>
                </a:solidFill>
              </a:rPr>
              <a:t>(Grand Rapids, Michigan: Faith Alive Christian Resources, 2003), 5.</a:t>
            </a:r>
          </a:p>
        </p:txBody>
      </p:sp>
    </p:spTree>
    <p:extLst>
      <p:ext uri="{BB962C8B-B14F-4D97-AF65-F5344CB8AC3E}">
        <p14:creationId xmlns:p14="http://schemas.microsoft.com/office/powerpoint/2010/main" val="371045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471488" y="201711"/>
            <a:ext cx="12663488"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l"/>
            <a: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t>In Isaiah 58:7 God’s people are enjoined to, </a:t>
            </a:r>
            <a:r>
              <a:rPr lang="en-GB" b="1" baseline="30000" dirty="0">
                <a:solidFill>
                  <a:schemeClr val="bg1"/>
                </a:solidFill>
                <a:effectLst>
                  <a:outerShdw blurRad="38100" dist="38100" dir="2700000" algn="tl">
                    <a:srgbClr val="000000">
                      <a:alpha val="43137"/>
                    </a:srgbClr>
                  </a:outerShdw>
                </a:effectLst>
                <a:latin typeface="Californian FB" panose="0207040306080B030204" pitchFamily="18" charset="0"/>
              </a:rPr>
              <a:t>“</a:t>
            </a:r>
            <a: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t>share your food with the hungry and to provide the poor wanderer with shelter—when you see the naked, to clothe them…” </a:t>
            </a:r>
            <a:endPar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14403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1328737" y="201711"/>
            <a:ext cx="15244762" cy="6454588"/>
          </a:xfrm>
          <a:prstGeom prst="ellipse">
            <a:avLst/>
          </a:prstGeom>
          <a:solidFill>
            <a:srgbClr val="231815"/>
          </a:solidFill>
          <a:ln w="174625" cmpd="thinThick">
            <a:solidFill>
              <a:srgbClr val="231815"/>
            </a:solidFill>
          </a:ln>
        </p:spPr>
        <p:txBody>
          <a:bodyPr vert="horz" lIns="91440" tIns="45720" rIns="91440" bIns="45720" rtlCol="0" anchor="ctr">
            <a:noAutofit/>
          </a:bodyPr>
          <a:lstStyle/>
          <a:p>
            <a:pPr algn="l"/>
            <a: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t>James 2:15-16 says, “Suppose a brother or sister is without clothes and daily food. </a:t>
            </a:r>
            <a:r>
              <a:rPr lang="en-GB" b="1" baseline="30000" dirty="0">
                <a:solidFill>
                  <a:schemeClr val="bg1"/>
                </a:solidFill>
                <a:effectLst>
                  <a:outerShdw blurRad="38100" dist="38100" dir="2700000" algn="tl">
                    <a:srgbClr val="000000">
                      <a:alpha val="43137"/>
                    </a:srgbClr>
                  </a:outerShdw>
                </a:effectLst>
                <a:latin typeface="Californian FB" panose="0207040306080B030204" pitchFamily="18" charset="0"/>
              </a:rPr>
              <a:t>16</a:t>
            </a:r>
            <a: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t>If one of you says to him, ‘Go, I wish you well; keep warm and well fed,’ but does nothing about his </a:t>
            </a:r>
            <a:b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GB" b="1" dirty="0">
                <a:solidFill>
                  <a:schemeClr val="bg1"/>
                </a:solidFill>
                <a:effectLst>
                  <a:outerShdw blurRad="38100" dist="38100" dir="2700000" algn="tl">
                    <a:srgbClr val="000000">
                      <a:alpha val="43137"/>
                    </a:srgbClr>
                  </a:outerShdw>
                </a:effectLst>
                <a:latin typeface="Californian FB" panose="0207040306080B030204" pitchFamily="18" charset="0"/>
              </a:rPr>
              <a:t>physical needs, what good is it?”</a:t>
            </a:r>
          </a:p>
        </p:txBody>
      </p:sp>
    </p:spTree>
    <p:extLst>
      <p:ext uri="{BB962C8B-B14F-4D97-AF65-F5344CB8AC3E}">
        <p14:creationId xmlns:p14="http://schemas.microsoft.com/office/powerpoint/2010/main" val="1336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535730" y="-308333"/>
            <a:ext cx="9501451" cy="7139385"/>
          </a:xfrm>
          <a:prstGeom prst="ellipse">
            <a:avLst/>
          </a:prstGeom>
          <a:solidFill>
            <a:schemeClr val="tx1">
              <a:alpha val="60000"/>
            </a:schemeClr>
          </a:solidFill>
        </p:spPr>
        <p:txBody>
          <a:bodyPr vert="horz" lIns="91440" tIns="45720" rIns="91440" bIns="45720" rtlCol="0" anchor="ctr">
            <a:noAutofit/>
          </a:bodyPr>
          <a:lstStyle/>
          <a:p>
            <a:pPr algn="l"/>
            <a: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t/>
            </a:r>
            <a:br>
              <a:rPr lang="en-US" sz="7700" b="1" dirty="0">
                <a:solidFill>
                  <a:schemeClr val="accent2">
                    <a:lumMod val="20000"/>
                    <a:lumOff val="80000"/>
                  </a:schemeClr>
                </a:solidFill>
                <a:effectLst>
                  <a:outerShdw blurRad="38100" dist="38100" dir="2700000" algn="tl">
                    <a:srgbClr val="000000">
                      <a:alpha val="43137"/>
                    </a:srgbClr>
                  </a:outerShdw>
                </a:effectLst>
                <a:latin typeface="Californian FB" panose="0207040306080B030204" pitchFamily="18" charset="0"/>
              </a:rPr>
            </a:br>
            <a:r>
              <a:rPr lang="en-US" sz="6600" b="1" dirty="0">
                <a:solidFill>
                  <a:schemeClr val="bg1"/>
                </a:solidFill>
                <a:effectLst>
                  <a:outerShdw blurRad="38100" dist="38100" dir="2700000" algn="tl">
                    <a:srgbClr val="000000">
                      <a:alpha val="43137"/>
                    </a:srgbClr>
                  </a:outerShdw>
                </a:effectLst>
                <a:latin typeface="Californian FB" panose="0207040306080B030204" pitchFamily="18" charset="0"/>
              </a:rPr>
              <a:t>“Save us and help us with your right hand, that those you love may be delivered.”           Ps. 60:5</a:t>
            </a:r>
            <a: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8000" b="1" dirty="0">
                <a:solidFill>
                  <a:schemeClr val="bg1"/>
                </a:solidFill>
                <a:effectLst>
                  <a:outerShdw blurRad="38100" dist="38100" dir="2700000" algn="tl">
                    <a:srgbClr val="000000">
                      <a:alpha val="43137"/>
                    </a:srgbClr>
                  </a:outerShdw>
                </a:effectLst>
                <a:latin typeface="Californian FB" panose="0207040306080B030204" pitchFamily="18" charset="0"/>
              </a:rPr>
            </a:br>
            <a:endParaRPr lang="en-US" sz="7700" b="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spTree>
    <p:extLst>
      <p:ext uri="{BB962C8B-B14F-4D97-AF65-F5344CB8AC3E}">
        <p14:creationId xmlns:p14="http://schemas.microsoft.com/office/powerpoint/2010/main" val="55544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CC15E-4515-41F8-AF52-EFCAAABAD1E5}"/>
              </a:ext>
            </a:extLst>
          </p:cNvPr>
          <p:cNvSpPr txBox="1">
            <a:spLocks/>
          </p:cNvSpPr>
          <p:nvPr/>
        </p:nvSpPr>
        <p:spPr>
          <a:xfrm>
            <a:off x="535730" y="1935760"/>
            <a:ext cx="5090520" cy="26512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9600" b="1">
                <a:effectLst>
                  <a:outerShdw blurRad="38100" dist="38100" dir="2700000" algn="tl">
                    <a:srgbClr val="000000">
                      <a:alpha val="43137"/>
                    </a:srgbClr>
                  </a:outerShdw>
                </a:effectLst>
                <a:latin typeface="Californian FB" panose="0207040306080B030204" pitchFamily="18" charset="0"/>
              </a:rPr>
              <a:t> </a:t>
            </a:r>
            <a:br>
              <a:rPr lang="en-US" sz="9600" b="1">
                <a:effectLst>
                  <a:outerShdw blurRad="38100" dist="38100" dir="2700000" algn="tl">
                    <a:srgbClr val="000000">
                      <a:alpha val="43137"/>
                    </a:srgbClr>
                  </a:outerShdw>
                </a:effectLst>
                <a:latin typeface="Californian FB" panose="0207040306080B030204" pitchFamily="18" charset="0"/>
              </a:rPr>
            </a:br>
            <a:endParaRPr lang="en-US" sz="9600" b="1">
              <a:effectLst>
                <a:outerShdw blurRad="38100" dist="38100" dir="2700000" algn="tl">
                  <a:srgbClr val="000000">
                    <a:alpha val="43137"/>
                  </a:srgbClr>
                </a:outerShdw>
              </a:effectLst>
              <a:latin typeface="Californian FB" panose="0207040306080B030204" pitchFamily="18" charset="0"/>
            </a:endParaRPr>
          </a:p>
        </p:txBody>
      </p:sp>
      <p:sp>
        <p:nvSpPr>
          <p:cNvPr id="2" name="Title 1"/>
          <p:cNvSpPr>
            <a:spLocks noGrp="1"/>
          </p:cNvSpPr>
          <p:nvPr>
            <p:ph type="ctrTitle"/>
          </p:nvPr>
        </p:nvSpPr>
        <p:spPr>
          <a:xfrm>
            <a:off x="655092" y="1029951"/>
            <a:ext cx="8311487" cy="4462818"/>
          </a:xfrm>
          <a:prstGeom prst="ellipse">
            <a:avLst/>
          </a:prstGeom>
          <a:solidFill>
            <a:schemeClr val="tx1">
              <a:alpha val="60000"/>
            </a:schemeClr>
          </a:solidFill>
        </p:spPr>
        <p:txBody>
          <a:bodyPr vert="horz" lIns="91440" tIns="45720" rIns="91440" bIns="45720" rtlCol="0" anchor="t">
            <a:noAutofit/>
          </a:bodyPr>
          <a:lstStyle/>
          <a:p>
            <a:pPr algn="l"/>
            <a:r>
              <a:rPr lang="en-US" sz="5600" b="1" dirty="0">
                <a:solidFill>
                  <a:schemeClr val="bg1"/>
                </a:solidFill>
                <a:effectLst>
                  <a:outerShdw blurRad="38100" dist="38100" dir="2700000" algn="tl">
                    <a:srgbClr val="000000">
                      <a:alpha val="43137"/>
                    </a:srgbClr>
                  </a:outerShdw>
                </a:effectLst>
                <a:latin typeface="Californian FB" panose="0207040306080B030204" pitchFamily="18" charset="0"/>
              </a:rPr>
              <a:t>       </a:t>
            </a:r>
            <a:r>
              <a:rPr lang="en-US" sz="12000" b="1" dirty="0">
                <a:solidFill>
                  <a:schemeClr val="bg1"/>
                </a:solidFill>
                <a:effectLst>
                  <a:outerShdw blurRad="38100" dist="38100" dir="2700000" algn="tl">
                    <a:srgbClr val="000000">
                      <a:alpha val="43137"/>
                    </a:srgbClr>
                  </a:outerShdw>
                </a:effectLst>
                <a:latin typeface="Californian FB" panose="0207040306080B030204" pitchFamily="18" charset="0"/>
              </a:rPr>
              <a:t/>
            </a:r>
            <a:br>
              <a:rPr lang="en-US" sz="12000" b="1" dirty="0">
                <a:solidFill>
                  <a:schemeClr val="bg1"/>
                </a:solidFill>
                <a:effectLst>
                  <a:outerShdw blurRad="38100" dist="38100" dir="2700000" algn="tl">
                    <a:srgbClr val="000000">
                      <a:alpha val="43137"/>
                    </a:srgbClr>
                  </a:outerShdw>
                </a:effectLst>
                <a:latin typeface="Californian FB" panose="0207040306080B030204" pitchFamily="18" charset="0"/>
              </a:rPr>
            </a:br>
            <a:r>
              <a:rPr lang="en-US" sz="9500" b="1" dirty="0">
                <a:solidFill>
                  <a:schemeClr val="bg1"/>
                </a:solidFill>
                <a:effectLst>
                  <a:outerShdw blurRad="38100" dist="38100" dir="2700000" algn="tl">
                    <a:srgbClr val="000000">
                      <a:alpha val="43137"/>
                    </a:srgbClr>
                  </a:outerShdw>
                </a:effectLst>
                <a:latin typeface="Californian FB" panose="0207040306080B030204" pitchFamily="18" charset="0"/>
              </a:rPr>
              <a:t>Questions?</a:t>
            </a:r>
          </a:p>
        </p:txBody>
      </p:sp>
    </p:spTree>
    <p:extLst>
      <p:ext uri="{BB962C8B-B14F-4D97-AF65-F5344CB8AC3E}">
        <p14:creationId xmlns:p14="http://schemas.microsoft.com/office/powerpoint/2010/main" val="286654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17886</TotalTime>
  <Words>1180</Words>
  <Application>Microsoft Office PowerPoint</Application>
  <PresentationFormat>Widescreen</PresentationFormat>
  <Paragraphs>229</Paragraphs>
  <Slides>93</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Calibri</vt:lpstr>
      <vt:lpstr>Calibri Light</vt:lpstr>
      <vt:lpstr>Californian FB</vt:lpstr>
      <vt:lpstr>Wingdings</vt:lpstr>
      <vt:lpstr>1_Office Theme</vt:lpstr>
      <vt:lpstr>2018  Pastors’ Conference Sanga Sanga </vt:lpstr>
      <vt:lpstr>Child Safety  in the Church</vt:lpstr>
      <vt:lpstr>One pastor’s story…</vt:lpstr>
      <vt:lpstr>We are in a battle!</vt:lpstr>
      <vt:lpstr>Presence of CSA: General statistics.  </vt:lpstr>
      <vt:lpstr> Kenya~ Girls: 32%  Boys: 18%   </vt:lpstr>
      <vt:lpstr>Tanzania~ Girls: 30%  Boys: 14%</vt:lpstr>
      <vt:lpstr>Presence of CSA in the church.  </vt:lpstr>
      <vt:lpstr>In the American context, “Studies and statistics today…indicate an incidence of abuse within the church equal to that in the general population.”  Beth Swagman, Preventing Child Abuse, (Grand Rapids, Michigan: Faith Alive Christian Resources, 2003), 5.</vt:lpstr>
      <vt:lpstr>78.1% reported</vt:lpstr>
      <vt:lpstr>Over 227 incidents</vt:lpstr>
      <vt:lpstr>Church Offenders: </vt:lpstr>
      <vt:lpstr>Church Offenders: Pastors:        32.9% </vt:lpstr>
      <vt:lpstr>Church Offenders: Pastors:        32.9% Leaders:        21.9% </vt:lpstr>
      <vt:lpstr>Church Offenders: Pastors:        32.9% Leaders:        21.9% S.S. teacher:  4.9%</vt:lpstr>
      <vt:lpstr>Church Offenders:       Total:  59.5% just in the leadership! </vt:lpstr>
      <vt:lpstr>What can be done? </vt:lpstr>
      <vt:lpstr> Instruction</vt:lpstr>
      <vt:lpstr>Biblical view of children</vt:lpstr>
      <vt:lpstr>The professed cultural view of children</vt:lpstr>
      <vt:lpstr>“The child occupies a unique and privileged position in the African society.” African Charter on the Rights and  Welfare of the Child</vt:lpstr>
      <vt:lpstr>“…the inherent dignity of the child.”  The African Charter on the Rights and  Welfare of the Child mentions Article 20 (c) </vt:lpstr>
      <vt:lpstr>  Thoko Kaime:   Children are a valuable part of the society.… [and] must be well protected and nurtured otherwise without them, society will die.    </vt:lpstr>
      <vt:lpstr> “African children suffer a lot from harmful cultural practices and notions which enjoy more legitimacy than international children’s rights norms.”   </vt:lpstr>
      <vt:lpstr> “The purpose of the many rules in the charter…does not protect the African child since child rights abuses such as defilement, corporal punishment, child trafficking, and child labour are on the ascendency throughout Africa.” –Charles Ohene–Amoh  </vt:lpstr>
      <vt:lpstr>PowerPoint Presentation</vt:lpstr>
      <vt:lpstr>Children are a man’s property.</vt:lpstr>
      <vt:lpstr>The National Director of the South African National Council for Child Welfare said, “the most fundamental [root problem] was how… children are being viewed: that children were a commodity.” </vt:lpstr>
      <vt:lpstr>“Cultural values that encourage treating children as possessions pose no barrier to use of children to satisfy adult sexual desires.”  -Linda Richter</vt:lpstr>
      <vt:lpstr>Children are inferior</vt:lpstr>
      <vt:lpstr>“Some men see children as inferior human beings who can be sexually abused at will. …</vt:lpstr>
      <vt:lpstr>[M]en—regardless of racial and ethnic background—have so many privileges that they feel they have the right to do whatever they want, including sexually abusing children.”-Hassan O. Kaya </vt:lpstr>
      <vt:lpstr>A inferiority hierarchy</vt:lpstr>
      <vt:lpstr>PowerPoint Presentation</vt:lpstr>
      <vt:lpstr>PowerPoint Presentation</vt:lpstr>
      <vt:lpstr>PowerPoint Presentation</vt:lpstr>
      <vt:lpstr>PowerPoint Presentation</vt:lpstr>
      <vt:lpstr>“Half of the children with disabilities reported abuse at 1-3 times a week – this is more often than any other category of children.”  -The African Report on Violence Against Children</vt:lpstr>
      <vt:lpstr>“Girls with disabilities are…at higher risk of abuse and violence, which in turn can aggravate existing disabilities or create secondary disabilities such as psychosocial trauma.” -The African Report on Children with Disabilities </vt:lpstr>
      <vt:lpstr>PowerPoint Presentation</vt:lpstr>
      <vt:lpstr>“Children with albinism in Africa are sometimes seen as not fully human, and may suffer severe discrimination. They are sometimes known as ‘children of the moon.’ In Tanzania, [they] are referred to as…ghosts. In South Africa,…as apes.” -The African Report on Violence Against Children</vt:lpstr>
      <vt:lpstr>Thus, we see a disparity between what is stated in many African cultures of the value and worth of the child and what is actually practiced. </vt:lpstr>
      <vt:lpstr>This low view of the value and worth of children is therefore a contributing factor which can result in sexual abuse with impunity.  </vt:lpstr>
      <vt:lpstr>A biblical view of children</vt:lpstr>
      <vt:lpstr>Children are God’s image bearers.</vt:lpstr>
      <vt:lpstr>“The notion that children are fully human and made in the image of God has often been neglected in Christianity, and children have been referred to as “animals,” “beasts,” pre-rational,” “pre-adults,” “almost human,” “not quite human,” or “on their way to becoming human.””      Marcia J. Bunge   </vt:lpstr>
      <vt:lpstr>Children are God’s handiwork.</vt:lpstr>
      <vt:lpstr>Children are ranked a little lower than angels.</vt:lpstr>
      <vt:lpstr>Children are a blessing from God.</vt:lpstr>
      <vt:lpstr>“3Children are a heritage from the Lord,     offspring a reward from him... 5 Blessed is the man     whose quiver is full of them.” -Psalm 127:3, 5  </vt:lpstr>
      <vt:lpstr>Jesus held a high view of a child’s value and worth</vt:lpstr>
      <vt:lpstr>The seriousness with which Jesus views the harming of children and causing them to be led astray demonstrates the high value and worth that he places on the child.</vt:lpstr>
      <vt:lpstr> We take care of that which we value.</vt:lpstr>
      <vt:lpstr> Is the African church taking care of its children?  If not, do we really value them? </vt:lpstr>
      <vt:lpstr>Involvement</vt:lpstr>
      <vt:lpstr>“The sin of respectable people reveals itself in flight from responsibility.”      Eberhard Bethge, friend of Dietrich Bonhoeffer. </vt:lpstr>
      <vt:lpstr>A theology of intervention</vt:lpstr>
      <vt:lpstr>  The Biblical Basis:     </vt:lpstr>
      <vt:lpstr> 1. Micah 6:8: “And what does the Lord require of you? To act justly and to love mercy and to walk humbly with your God.”  </vt:lpstr>
      <vt:lpstr>          2. Isaiah 58:9: “Is not  this the kind of fasting I have chosen: to loose the chains of injustice and untie the cords of the yoke, to set the oppressed free and break every yoke?”   </vt:lpstr>
      <vt:lpstr>           “In the widest sense, it means ‘to put things right’, to intervene in a situation that is wrong, oppressive, or out of control, and to fix it.”  -Chris Wright     </vt:lpstr>
      <vt:lpstr>    3. Job 29:17:  I broke the fangs of the wicked and snatched the victims from their teeth.    </vt:lpstr>
      <vt:lpstr> “To break the fangs  of an animal is to disable it so that it is largely defenceless and unable to  capture its victim.”  -William Reyburn:  </vt:lpstr>
      <vt:lpstr>    Therefore, Job is saying he not only rescued the oppressed, but he also disabled the oppressor so he could not continue his crimes.     </vt:lpstr>
      <vt:lpstr> Preventing continuing predation upon old and new victims must be one of the main purposes of the church’s intervention.    </vt:lpstr>
      <vt:lpstr> “One has to decide where lie the greatest injustices and where lie the greatest vulnerability. Other things being equal, one focuses one’s attention on those.”  Nicholas Wolterstorff. </vt:lpstr>
      <vt:lpstr>Initiating Action</vt:lpstr>
      <vt:lpstr>Proactive Interventions</vt:lpstr>
      <vt:lpstr>Prophetically address the culture’s view of the value and worth of children.</vt:lpstr>
      <vt:lpstr> Rescue children who are being sexually abused. </vt:lpstr>
      <vt:lpstr> “This is what the Lord says: ‘Do what is just and right. Rescue from the hand of the oppressor the one who has been robbed.’”  (Jer. 22:3a).  </vt:lpstr>
      <vt:lpstr>Speak up for the victims of abuse.  Proverbs 31:8-9</vt:lpstr>
      <vt:lpstr>“8Speak up for those who cannot speak for themselves, for the rights of all who are destitute. 9 Speak up and judge fairly; defend the rights of the poor and needy.”</vt:lpstr>
      <vt:lpstr>Defend those who suffer from abuse or are at risk of being abused.</vt:lpstr>
      <vt:lpstr>How do we defend? </vt:lpstr>
      <vt:lpstr>      Shelter victims from public ridicule and shame.         </vt:lpstr>
      <vt:lpstr>Keep identities of the abused and details of the abuse as private as possible.</vt:lpstr>
      <vt:lpstr>Administer justice for both the victim and perpetrator. </vt:lpstr>
      <vt:lpstr>    Walter Brueggemann sees justice “as a positive and aggressive action … it is active intervention to transform society. And that transformation, on the one hand, means to act favourably toward the weak and, on the other hand, effectively against the abusive wrong.”     </vt:lpstr>
      <vt:lpstr> It is only by bringing the perpetrator to justice that  justice can be gained for the victim.  </vt:lpstr>
      <vt:lpstr>   If the church does not report perpetrators to the authorities, they are covering up a crime and thus become part of the crime themselves.     </vt:lpstr>
      <vt:lpstr>  Unfortunately, the church does not always do well when providing justice against the perpetrator of child sexual abuse.   </vt:lpstr>
      <vt:lpstr>Actions taken against the perpetrator</vt:lpstr>
      <vt:lpstr>Turned over to civil authorities      66.3%</vt:lpstr>
      <vt:lpstr>“The legal system does not handle cases of CSA with sufficient care. For example, paying a small fee to the family of the victim settles the problem in the short term but the perpetrator is free to continue abusing other children. In addition, in cases that do make it to court, the child is treated like an adult.”  McCrann, 233.</vt:lpstr>
      <vt:lpstr>Church Discipline:       53.4%</vt:lpstr>
      <vt:lpstr>Transferred:       11.7%</vt:lpstr>
      <vt:lpstr>Nothing!       17%</vt:lpstr>
      <vt:lpstr>Note: Interventions  will be costly.</vt:lpstr>
      <vt:lpstr>In Isaiah 58:7 God’s people are enjoined to, “share your food with the hungry and to provide the poor wanderer with shelter—when you see the naked, to clothe them…” </vt:lpstr>
      <vt:lpstr>James 2:15-16 says, “Suppose a brother or sister is without clothes and daily food. 16If one of you says to him, ‘Go, I wish you well; keep warm and well fed,’ but does nothing about his  physical needs, what good is it?”</vt:lpstr>
      <vt:lpstr> “Save us and help us with your right hand, that those you love may be delivered.”           Ps. 60:5 </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and Jan Morrison</dc:creator>
  <cp:lastModifiedBy>Lancaster, Ruth</cp:lastModifiedBy>
  <cp:revision>143</cp:revision>
  <dcterms:created xsi:type="dcterms:W3CDTF">2018-02-13T11:14:43Z</dcterms:created>
  <dcterms:modified xsi:type="dcterms:W3CDTF">2018-11-20T13:41:52Z</dcterms:modified>
</cp:coreProperties>
</file>